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8" r:id="rId3"/>
    <p:sldId id="260" r:id="rId4"/>
    <p:sldId id="261" r:id="rId5"/>
    <p:sldId id="262" r:id="rId6"/>
    <p:sldId id="263" r:id="rId7"/>
    <p:sldId id="265" r:id="rId8"/>
    <p:sldId id="279" r:id="rId9"/>
    <p:sldId id="280" r:id="rId10"/>
    <p:sldId id="281" r:id="rId11"/>
    <p:sldId id="282" r:id="rId12"/>
    <p:sldId id="283" r:id="rId13"/>
    <p:sldId id="267" r:id="rId14"/>
    <p:sldId id="268" r:id="rId15"/>
    <p:sldId id="269" r:id="rId16"/>
    <p:sldId id="270" r:id="rId17"/>
    <p:sldId id="271" r:id="rId18"/>
    <p:sldId id="285" r:id="rId19"/>
    <p:sldId id="276" r:id="rId2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C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C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C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7593" y="451230"/>
            <a:ext cx="109283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C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4525" y="1069340"/>
            <a:ext cx="8454948" cy="414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internet.ru/community/1726655/post168344304/" TargetMode="External"/><Relationship Id="rId7" Type="http://schemas.openxmlformats.org/officeDocument/2006/relationships/hyperlink" Target="http://dreempics.com/flowers/3591-Kartinki_karandashami_tsvetnemi_tsvete.html" TargetMode="External"/><Relationship Id="rId2" Type="http://schemas.openxmlformats.org/officeDocument/2006/relationships/hyperlink" Target="https://yandex.ru/images/search?text=&#1079;&#1072;&#1088;&#1080;&#1089;&#1086;&#1074;&#1082;&#1072;%20&#1073;&#1091;&#1082;&#1077;&#1090;&#1072;%20&#1080;&#1079;%20&#1089;&#1091;&#1093;&#1080;&#1093;%20&#1094;&#1074;&#1077;&#1090;&#1086;&#1074;%20&#1088;&#1080;&#1089;&#1091;&#1085;&#1082;&#1080;&amp;stype=image&amp;lr=19&amp;source=wi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by/collections/user/ok-griczencko2016/zarisovki-tsvetnymi-karandashami/" TargetMode="External"/><Relationship Id="rId5" Type="http://schemas.openxmlformats.org/officeDocument/2006/relationships/hyperlink" Target="https://www.pinterest.ru/pin/66639269463384693/" TargetMode="External"/><Relationship Id="rId4" Type="http://schemas.openxmlformats.org/officeDocument/2006/relationships/hyperlink" Target="https://www.pinterest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livemaster.ru/item/12584371-kartiny-i-panno-osennij-buket-grafik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liveinternet.ru/community/1726655/post16834430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illustrators.ru/illustrations/385846?slider_order=posi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interest.ru/pin/66639269463384693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yandex.by/collections/user/ok-griczencko2016/zarisovki-tsvetnymi-karandashami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://dreempics.com/flowers/3591-Kartinki_karandashami_tsvetnemi_tsvete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400" y="685800"/>
            <a:ext cx="403860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Тема урока: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Мягкие материалы. 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Зарисовка букета цветов.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2" descr="C:\Users\Lenovo\Desktop\photo_2024-09-20_08-42-09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419600" y="457200"/>
            <a:ext cx="4114800" cy="5675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381000"/>
            <a:ext cx="48768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СЕПИЯ - </a:t>
            </a:r>
            <a:r>
              <a:rPr lang="ru-RU" sz="2800" dirty="0" smtClean="0">
                <a:solidFill>
                  <a:schemeClr val="bg1"/>
                </a:solidFill>
              </a:rPr>
              <a:t>это мягкий материал более тёмного коричневого оттенка, чем сангина. Отличается от сангины тем, что может </a:t>
            </a:r>
            <a:r>
              <a:rPr lang="ru-RU" sz="2800" i="1" dirty="0" smtClean="0">
                <a:solidFill>
                  <a:schemeClr val="bg1"/>
                </a:solidFill>
              </a:rPr>
              <a:t>размываться водой</a:t>
            </a:r>
            <a:r>
              <a:rPr lang="ru-RU" sz="2800" dirty="0" smtClean="0">
                <a:solidFill>
                  <a:schemeClr val="bg1"/>
                </a:solidFill>
              </a:rPr>
              <a:t>. Встречается светлых и тёмных коричневых оттенков, иногда — красновато-фиолетовых. В производстве сепии использовали чернильные мешки морских моллюсков. В переводе с греческого, сепия и означает «каракатица».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Lenovo\Desktop\scale_12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4114800"/>
            <a:ext cx="2844800" cy="1895348"/>
          </a:xfrm>
          <a:prstGeom prst="rect">
            <a:avLst/>
          </a:prstGeom>
          <a:noFill/>
        </p:spPr>
      </p:pic>
      <p:pic>
        <p:nvPicPr>
          <p:cNvPr id="4099" name="Picture 3" descr="C:\Users\Lenovo\Desktop\6349d8db5dcc91f8cdab642c56de58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533400"/>
            <a:ext cx="2946400" cy="294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0" y="228600"/>
            <a:ext cx="8001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ПАСТЕЛЬ -</a:t>
            </a:r>
            <a:r>
              <a:rPr lang="ru-RU" sz="2800" dirty="0" smtClean="0">
                <a:solidFill>
                  <a:schemeClr val="bg1"/>
                </a:solidFill>
              </a:rPr>
              <a:t> изготавливается в виде коротких разноцветных палочек, спрессованных из стёртых в порошок пигментов с добавлением камедей, молока, иногда мела, гипса и т. д.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8674" name="Picture 2" descr="C:\Users\Lenovo\Desktop\888f30ebaed93101a172b35a58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86000"/>
            <a:ext cx="6248400" cy="4167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228600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Мы сделаем сначала </a:t>
            </a:r>
            <a:r>
              <a:rPr lang="ru-RU" sz="2800" b="1" dirty="0" smtClean="0">
                <a:solidFill>
                  <a:schemeClr val="bg1"/>
                </a:solidFill>
              </a:rPr>
              <a:t>несколько упражнений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На половинке листа А4 пробуем повторить штрих, тушёвку, работу плоскостью.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9698" name="Picture 2" descr="C:\Users\Lenovo\Desktop\цветы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2717" y="2372517"/>
            <a:ext cx="4003749" cy="2763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Lenovo\Desktop\цветы\Скриншот 18-09-2024 204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752600"/>
            <a:ext cx="5366121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3431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FFFFFF"/>
                </a:solidFill>
              </a:rPr>
              <a:t>Зарисовка</a:t>
            </a:r>
            <a:r>
              <a:rPr sz="2800" spc="15" dirty="0">
                <a:solidFill>
                  <a:srgbClr val="FFFFFF"/>
                </a:solidFill>
              </a:rPr>
              <a:t> </a:t>
            </a:r>
            <a:r>
              <a:rPr sz="2800" spc="-30" dirty="0">
                <a:solidFill>
                  <a:srgbClr val="FFFFFF"/>
                </a:solidFill>
              </a:rPr>
              <a:t>букета</a:t>
            </a:r>
            <a:r>
              <a:rPr sz="2800" spc="15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из</a:t>
            </a:r>
            <a:r>
              <a:rPr sz="2800" spc="5" dirty="0">
                <a:solidFill>
                  <a:srgbClr val="FFFFFF"/>
                </a:solidFill>
              </a:rPr>
              <a:t> </a:t>
            </a:r>
            <a:r>
              <a:rPr sz="2800" spc="-15" dirty="0">
                <a:solidFill>
                  <a:srgbClr val="FFFFFF"/>
                </a:solidFill>
              </a:rPr>
              <a:t>сухих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spc="-10" dirty="0">
                <a:solidFill>
                  <a:srgbClr val="FFFFFF"/>
                </a:solidFill>
              </a:rPr>
              <a:t>растений</a:t>
            </a:r>
            <a:r>
              <a:rPr sz="2800" spc="10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с</a:t>
            </a:r>
            <a:r>
              <a:rPr sz="2800" spc="-10" dirty="0">
                <a:solidFill>
                  <a:srgbClr val="FFFFFF"/>
                </a:solidFill>
              </a:rPr>
              <a:t> </a:t>
            </a:r>
            <a:r>
              <a:rPr sz="2800" spc="-25" dirty="0" err="1">
                <a:solidFill>
                  <a:srgbClr val="FFFFFF"/>
                </a:solidFill>
              </a:rPr>
              <a:t>натуры</a:t>
            </a:r>
            <a:r>
              <a:rPr sz="2800" spc="-25" dirty="0">
                <a:solidFill>
                  <a:srgbClr val="FFFFFF"/>
                </a:solidFill>
              </a:rPr>
              <a:t> </a:t>
            </a:r>
            <a:r>
              <a:rPr sz="2800" spc="-685" dirty="0">
                <a:solidFill>
                  <a:srgbClr val="FFFFFF"/>
                </a:solidFill>
              </a:rPr>
              <a:t> </a:t>
            </a:r>
            <a:endParaRPr sz="2800" dirty="0"/>
          </a:p>
        </p:txBody>
      </p:sp>
      <p:sp>
        <p:nvSpPr>
          <p:cNvPr id="7" name="object 7"/>
          <p:cNvSpPr txBox="1"/>
          <p:nvPr/>
        </p:nvSpPr>
        <p:spPr>
          <a:xfrm>
            <a:off x="304800" y="914400"/>
            <a:ext cx="4643832" cy="5103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выполнения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задания выбраны растения </a:t>
            </a:r>
            <a:r>
              <a:rPr sz="2400" b="1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лаконичной </a:t>
            </a:r>
            <a:r>
              <a:rPr sz="2400" b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понятной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формы</a:t>
            </a:r>
            <a:r>
              <a:rPr lang="ru-RU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ru-RU" sz="2400" b="1" spc="-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sz="2400" b="1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Анализ</a:t>
            </a:r>
            <a:r>
              <a:rPr sz="2400" b="1" spc="-3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FFC000"/>
                </a:solidFill>
                <a:latin typeface="Times New Roman"/>
                <a:cs typeface="Times New Roman"/>
              </a:rPr>
              <a:t>постановки</a:t>
            </a:r>
            <a:endParaRPr sz="2400" b="1" dirty="0">
              <a:latin typeface="Times New Roman"/>
              <a:cs typeface="Times New Roman"/>
            </a:endParaRPr>
          </a:p>
          <a:p>
            <a:pPr marL="12700" marR="102870">
              <a:lnSpc>
                <a:spcPct val="100000"/>
              </a:lnSpc>
            </a:pPr>
            <a:r>
              <a:rPr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Давайте </a:t>
            </a:r>
            <a:r>
              <a:rPr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рассмотрим </a:t>
            </a:r>
            <a:r>
              <a:rPr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наш </a:t>
            </a:r>
            <a:r>
              <a:rPr sz="2400" b="1" spc="-40" dirty="0" err="1">
                <a:solidFill>
                  <a:srgbClr val="FFC000"/>
                </a:solidFill>
                <a:latin typeface="Times New Roman"/>
                <a:cs typeface="Times New Roman"/>
              </a:rPr>
              <a:t>букет</a:t>
            </a:r>
            <a:r>
              <a:rPr sz="2400" b="1" spc="-40" dirty="0" smtClean="0">
                <a:solidFill>
                  <a:srgbClr val="FFC000"/>
                </a:solidFill>
                <a:latin typeface="Times New Roman"/>
                <a:cs typeface="Times New Roman"/>
              </a:rPr>
              <a:t>.</a:t>
            </a:r>
            <a:endParaRPr lang="ru-RU" sz="2400" b="1" spc="-40" dirty="0" smtClean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12700" marR="102870">
              <a:lnSpc>
                <a:spcPct val="100000"/>
              </a:lnSpc>
            </a:pPr>
            <a:r>
              <a:rPr sz="2400" b="1" spc="-40" dirty="0" smtClean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endParaRPr lang="ru-RU" sz="2400" b="1" spc="-40" dirty="0" smtClean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12700" marR="102870">
              <a:lnSpc>
                <a:spcPct val="100000"/>
              </a:lnSpc>
            </a:pPr>
            <a:r>
              <a:rPr sz="2400" b="1" spc="-10" dirty="0" err="1" smtClean="0">
                <a:solidFill>
                  <a:srgbClr val="FFC000"/>
                </a:solidFill>
                <a:latin typeface="Times New Roman"/>
                <a:cs typeface="Times New Roman"/>
              </a:rPr>
              <a:t>Какую</a:t>
            </a:r>
            <a:r>
              <a:rPr sz="2400" b="1" spc="-10" dirty="0" smtClean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форму </a:t>
            </a:r>
            <a:r>
              <a:rPr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он </a:t>
            </a:r>
            <a:r>
              <a:rPr sz="24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вам </a:t>
            </a:r>
            <a:r>
              <a:rPr sz="2400" b="1" spc="-434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C000"/>
                </a:solidFill>
                <a:latin typeface="Times New Roman"/>
                <a:cs typeface="Times New Roman"/>
              </a:rPr>
              <a:t>напоминает?</a:t>
            </a:r>
            <a:r>
              <a:rPr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endParaRPr lang="ru-RU" sz="2400" b="1" spc="-5" dirty="0" smtClean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12700" marR="102870">
              <a:lnSpc>
                <a:spcPct val="100000"/>
              </a:lnSpc>
            </a:pPr>
            <a:r>
              <a:rPr lang="ru-RU" sz="2400" b="1" spc="-5" dirty="0" smtClean="0">
                <a:solidFill>
                  <a:srgbClr val="FFC000"/>
                </a:solidFill>
                <a:latin typeface="Times New Roman"/>
                <a:cs typeface="Times New Roman"/>
              </a:rPr>
              <a:t>В какую геометрическую форму вписывается?</a:t>
            </a:r>
          </a:p>
          <a:p>
            <a:pPr marL="12700" marR="102870">
              <a:lnSpc>
                <a:spcPct val="100000"/>
              </a:lnSpc>
            </a:pPr>
            <a:r>
              <a:rPr lang="ru-RU" sz="2400" b="1" spc="-5" dirty="0" smtClean="0">
                <a:solidFill>
                  <a:srgbClr val="FFC000"/>
                </a:solidFill>
                <a:latin typeface="Times New Roman"/>
                <a:cs typeface="Times New Roman"/>
              </a:rPr>
              <a:t>Где крупные </a:t>
            </a:r>
            <a:r>
              <a:rPr lang="ru-RU" sz="2400" b="1" spc="-5" dirty="0" err="1" smtClean="0">
                <a:solidFill>
                  <a:srgbClr val="FFC000"/>
                </a:solidFill>
                <a:latin typeface="Times New Roman"/>
                <a:cs typeface="Times New Roman"/>
              </a:rPr>
              <a:t>днтали</a:t>
            </a:r>
            <a:r>
              <a:rPr lang="ru-RU" sz="2400" b="1" spc="-5" dirty="0" smtClean="0">
                <a:solidFill>
                  <a:srgbClr val="FFC000"/>
                </a:solidFill>
                <a:latin typeface="Times New Roman"/>
                <a:cs typeface="Times New Roman"/>
              </a:rPr>
              <a:t> и где мелкие?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5" name="Picture 2" descr="C:\Users\Lenovo\Desktop\photo_2024-09-20_08-42-09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257800" y="1295400"/>
            <a:ext cx="3507105" cy="4837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4" y="557783"/>
            <a:ext cx="4143755" cy="57790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1000" y="1066800"/>
            <a:ext cx="4189729" cy="5103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86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1 </a:t>
            </a:r>
            <a:r>
              <a:rPr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этап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определение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композиции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изображения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выбранном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формате.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ru-RU" sz="2400" b="1" spc="-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62865">
              <a:lnSpc>
                <a:spcPct val="100000"/>
              </a:lnSpc>
              <a:spcBef>
                <a:spcPts val="100"/>
              </a:spcBef>
            </a:pPr>
            <a:endParaRPr lang="ru-RU" sz="2400" b="1" spc="-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467359">
              <a:lnSpc>
                <a:spcPct val="100000"/>
              </a:lnSpc>
            </a:pPr>
            <a:r>
              <a:rPr sz="2400" b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sz="2400" b="1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выявления</a:t>
            </a:r>
            <a:r>
              <a:rPr sz="2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этого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целосного</a:t>
            </a:r>
            <a:r>
              <a:rPr sz="24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пятна </a:t>
            </a:r>
            <a:r>
              <a:rPr sz="2400" b="1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букета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мы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определяем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границы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изображения при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помощи 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легкого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линейного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контура</a:t>
            </a:r>
            <a:r>
              <a:rPr sz="2400" b="1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ru-RU" sz="2400" b="1" spc="-15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467359">
              <a:lnSpc>
                <a:spcPct val="100000"/>
              </a:lnSpc>
            </a:pPr>
            <a:endParaRPr sz="2400" b="1" dirty="0">
              <a:latin typeface="Times New Roman"/>
              <a:cs typeface="Times New Roman"/>
            </a:endParaRPr>
          </a:p>
          <a:p>
            <a:pPr marL="12700" marR="640080">
              <a:lnSpc>
                <a:spcPct val="100000"/>
              </a:lnSpc>
            </a:pPr>
            <a:r>
              <a:rPr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Карандаш</a:t>
            </a:r>
            <a:r>
              <a:rPr sz="2400" b="1" spc="-3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для</a:t>
            </a:r>
            <a:r>
              <a:rPr sz="2400" b="1" spc="-2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C000"/>
                </a:solidFill>
                <a:latin typeface="Times New Roman"/>
                <a:cs typeface="Times New Roman"/>
              </a:rPr>
              <a:t>наброска</a:t>
            </a:r>
            <a:r>
              <a:rPr sz="2400" b="1" spc="-3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>
                <a:solidFill>
                  <a:srgbClr val="FFC000"/>
                </a:solidFill>
                <a:latin typeface="Times New Roman"/>
                <a:cs typeface="Times New Roman"/>
              </a:rPr>
              <a:t>берется</a:t>
            </a:r>
            <a:r>
              <a:rPr sz="2400" b="1" spc="-3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 err="1" smtClean="0">
                <a:solidFill>
                  <a:srgbClr val="FFC000"/>
                </a:solidFill>
                <a:latin typeface="Times New Roman"/>
                <a:cs typeface="Times New Roman"/>
              </a:rPr>
              <a:t>самый</a:t>
            </a:r>
            <a:r>
              <a:rPr sz="2400" b="1" spc="-35" dirty="0" smtClean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светлый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 b="1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400" y="381000"/>
            <a:ext cx="4465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FFFFFF"/>
                </a:solidFill>
              </a:rPr>
              <a:t>Этапы</a:t>
            </a:r>
            <a:r>
              <a:rPr sz="2800" spc="-25" dirty="0">
                <a:solidFill>
                  <a:srgbClr val="FFFFFF"/>
                </a:solidFill>
              </a:rPr>
              <a:t> </a:t>
            </a:r>
            <a:r>
              <a:rPr sz="2800" spc="-10" dirty="0">
                <a:solidFill>
                  <a:srgbClr val="FFFFFF"/>
                </a:solidFill>
              </a:rPr>
              <a:t>выполнения</a:t>
            </a:r>
            <a:r>
              <a:rPr sz="2800" spc="10" dirty="0">
                <a:solidFill>
                  <a:srgbClr val="FFFFFF"/>
                </a:solidFill>
              </a:rPr>
              <a:t> </a:t>
            </a:r>
            <a:r>
              <a:rPr sz="2800" spc="-20" dirty="0">
                <a:solidFill>
                  <a:srgbClr val="FFFFFF"/>
                </a:solidFill>
              </a:rPr>
              <a:t>работы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8367" y="342900"/>
            <a:ext cx="4287012" cy="59817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5964" y="451230"/>
            <a:ext cx="436463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865">
              <a:lnSpc>
                <a:spcPct val="100000"/>
              </a:lnSpc>
              <a:spcBef>
                <a:spcPts val="100"/>
              </a:spcBef>
            </a:pPr>
            <a:r>
              <a:rPr lang="ru-RU" dirty="0" smtClean="0"/>
              <a:t>2 </a:t>
            </a:r>
            <a:r>
              <a:rPr lang="ru-RU" spc="-5" dirty="0" smtClean="0"/>
              <a:t>этап </a:t>
            </a:r>
            <a:r>
              <a:rPr lang="ru-RU" dirty="0" smtClean="0">
                <a:solidFill>
                  <a:srgbClr val="FFFFFF"/>
                </a:solidFill>
              </a:rPr>
              <a:t>– </a:t>
            </a:r>
            <a:r>
              <a:rPr lang="ru-RU" spc="-5" dirty="0" smtClean="0">
                <a:solidFill>
                  <a:srgbClr val="FFFFFF"/>
                </a:solidFill>
              </a:rPr>
              <a:t>прорисовка больших и малых форм</a:t>
            </a:r>
            <a:r>
              <a:rPr lang="ru-RU" spc="-15" dirty="0" smtClean="0">
                <a:solidFill>
                  <a:srgbClr val="FFFFFF"/>
                </a:solidFill>
              </a:rPr>
              <a:t>. </a:t>
            </a:r>
            <a:r>
              <a:rPr lang="ru-RU" spc="-1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1000" y="1371600"/>
            <a:ext cx="3758565" cy="5091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Уточнение</a:t>
            </a:r>
            <a:r>
              <a:rPr sz="2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размеров</a:t>
            </a:r>
            <a:r>
              <a:rPr sz="2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больших,</a:t>
            </a:r>
            <a:r>
              <a:rPr sz="2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малых</a:t>
            </a:r>
            <a:r>
              <a:rPr lang="ru-RU" sz="2200" b="1" dirty="0" smtClean="0">
                <a:latin typeface="Times New Roman"/>
                <a:cs typeface="Times New Roman"/>
              </a:rPr>
              <a:t> </a:t>
            </a:r>
            <a:r>
              <a:rPr sz="2200" b="1" spc="-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форм</a:t>
            </a:r>
            <a:r>
              <a:rPr sz="22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2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элементов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букета,</a:t>
            </a:r>
            <a:r>
              <a:rPr sz="22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движение</a:t>
            </a:r>
            <a:r>
              <a:rPr lang="ru-RU" sz="2200" b="1" dirty="0" smtClean="0">
                <a:latin typeface="Times New Roman"/>
                <a:cs typeface="Times New Roman"/>
              </a:rPr>
              <a:t> </a:t>
            </a:r>
            <a:r>
              <a:rPr sz="2200" b="1" spc="-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стеблей</a:t>
            </a:r>
            <a:r>
              <a:rPr sz="22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2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основе 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2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взаимодействия, </a:t>
            </a:r>
            <a:r>
              <a:rPr sz="2200" b="1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положения,</a:t>
            </a:r>
            <a:r>
              <a:rPr sz="22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rgbClr val="FFFFFF"/>
                </a:solidFill>
                <a:latin typeface="Times New Roman"/>
                <a:cs typeface="Times New Roman"/>
              </a:rPr>
              <a:t>соразмерности.</a:t>
            </a:r>
            <a:endParaRPr sz="2200" b="1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ru-RU" sz="2200" b="1" spc="-15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-1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Уточнение</a:t>
            </a:r>
            <a:r>
              <a:rPr sz="2200" b="1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динамики</a:t>
            </a:r>
            <a:r>
              <a:rPr sz="2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2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статики</a:t>
            </a:r>
            <a:endParaRPr sz="2200" b="1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букета 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 </a:t>
            </a:r>
            <a:r>
              <a:rPr sz="2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счет 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выявления </a:t>
            </a:r>
            <a:r>
              <a:rPr sz="2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направления </a:t>
            </a:r>
            <a:r>
              <a:rPr sz="2200" b="1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стеблей </a:t>
            </a:r>
            <a:r>
              <a:rPr sz="2200" b="1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букета</a:t>
            </a:r>
            <a:r>
              <a:rPr sz="2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200" b="1" spc="-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стебли</a:t>
            </a:r>
            <a:r>
              <a:rPr sz="22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цветов </a:t>
            </a:r>
            <a:r>
              <a:rPr sz="2200"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2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трав </a:t>
            </a:r>
            <a:r>
              <a:rPr sz="22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могут </a:t>
            </a:r>
            <a:r>
              <a:rPr sz="2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вписываться </a:t>
            </a:r>
            <a:r>
              <a:rPr sz="22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диагональное </a:t>
            </a:r>
            <a:r>
              <a:rPr sz="2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направление</a:t>
            </a:r>
            <a:r>
              <a:rPr sz="2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или</a:t>
            </a:r>
            <a:r>
              <a:rPr sz="2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2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вертикальное)</a:t>
            </a:r>
            <a:endParaRPr sz="22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8367" y="414527"/>
            <a:ext cx="4306824" cy="60106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4800" y="1371600"/>
            <a:ext cx="3925570" cy="40761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Палитра цвета ограничена; добавляем черный или темно-коричневый цвет для темных деталей и пятен; при работе соблюдаем правила штриховки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по-форме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знания теории о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свето-тоновой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моделировке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материальности, воздушной перспективе, о главном и второстепенном.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381000" y="685800"/>
            <a:ext cx="43646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865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FFC000"/>
                </a:solidFill>
                <a:latin typeface="Times New Roman"/>
                <a:ea typeface="+mj-ea"/>
                <a:cs typeface="Times New Roman"/>
              </a:rPr>
              <a:t>3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1" i="0" u="none" strike="noStrike" kern="0" cap="none" spc="-5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этап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– </a:t>
            </a:r>
            <a:r>
              <a:rPr lang="ru-RU" sz="2400" b="1" kern="0" spc="-5" dirty="0" smtClean="0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работа в тоне</a:t>
            </a:r>
            <a:r>
              <a:rPr kumimoji="0" lang="ru-RU" sz="2400" b="1" i="0" u="none" strike="noStrike" kern="0" cap="none" spc="-1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. </a:t>
            </a:r>
            <a:r>
              <a:rPr kumimoji="0" lang="ru-RU" sz="2400" b="1" i="0" u="none" strike="noStrike" kern="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6740" y="414527"/>
            <a:ext cx="4351020" cy="60716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7200" y="1524000"/>
            <a:ext cx="3654425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3360">
              <a:lnSpc>
                <a:spcPct val="100000"/>
              </a:lnSpc>
            </a:pPr>
            <a:r>
              <a:rPr sz="2400" b="1" spc="-1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Корректируем</a:t>
            </a:r>
            <a:r>
              <a:rPr sz="2400" b="1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и собираем </a:t>
            </a:r>
            <a:r>
              <a:rPr sz="2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изображение: </a:t>
            </a:r>
            <a:endParaRPr lang="ru-RU" sz="2400" b="1" spc="-5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213360">
              <a:lnSpc>
                <a:spcPct val="100000"/>
              </a:lnSpc>
            </a:pPr>
            <a:r>
              <a:rPr lang="ru-RU"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работаем</a:t>
            </a:r>
            <a:r>
              <a:rPr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над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выразительностью</a:t>
            </a:r>
            <a:r>
              <a:rPr sz="2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силуэта</a:t>
            </a:r>
            <a:r>
              <a:rPr sz="2400" b="1" spc="5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endParaRPr sz="2400" b="1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Char char="-"/>
              <a:tabLst>
                <a:tab pos="145415" algn="l"/>
              </a:tabLst>
            </a:pP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подчеркиваем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выделяем</a:t>
            </a:r>
            <a:r>
              <a:rPr sz="2400" b="1" spc="4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детали</a:t>
            </a:r>
            <a:r>
              <a:rPr sz="2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2400" b="1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контуры</a:t>
            </a:r>
            <a:r>
              <a:rPr sz="2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предметов</a:t>
            </a:r>
            <a:r>
              <a:rPr sz="2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переднего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плана</a:t>
            </a:r>
            <a:r>
              <a:rPr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lang="ru-RU" sz="2400" b="1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Char char="-"/>
              <a:tabLst>
                <a:tab pos="145415" algn="l"/>
              </a:tabLst>
            </a:pPr>
            <a:r>
              <a:rPr lang="ru-RU" sz="24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дорабатываем</a:t>
            </a:r>
            <a:r>
              <a:rPr sz="2400" b="1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мелкие</a:t>
            </a:r>
            <a:r>
              <a:rPr lang="ru-RU" sz="2400" b="1" dirty="0" smtClean="0">
                <a:latin typeface="Times New Roman"/>
                <a:cs typeface="Times New Roman"/>
              </a:rPr>
              <a:t> </a:t>
            </a:r>
            <a:r>
              <a:rPr sz="2400" b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характерные</a:t>
            </a:r>
            <a:r>
              <a:rPr sz="2400" b="1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детали</a:t>
            </a:r>
            <a:r>
              <a:rPr sz="2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уточняем</a:t>
            </a:r>
            <a:r>
              <a:rPr lang="ru-RU" sz="2400" b="1" dirty="0" smtClean="0"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вет</a:t>
            </a:r>
            <a:r>
              <a:rPr lang="ru-RU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 b="1" dirty="0">
              <a:latin typeface="Times New Roman"/>
              <a:cs typeface="Times New Roman"/>
            </a:endParaRPr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457200" y="304800"/>
            <a:ext cx="4364635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865">
              <a:spcBef>
                <a:spcPts val="100"/>
              </a:spcBef>
            </a:pPr>
            <a:r>
              <a:rPr lang="ru-RU" sz="2400" b="1" kern="0" dirty="0" smtClean="0">
                <a:solidFill>
                  <a:srgbClr val="FFC000"/>
                </a:solidFill>
                <a:latin typeface="Times New Roman"/>
                <a:ea typeface="+mj-ea"/>
                <a:cs typeface="Times New Roman"/>
              </a:rPr>
              <a:t>4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1" i="0" u="none" strike="noStrike" kern="0" cap="none" spc="-5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этап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– </a:t>
            </a:r>
            <a:r>
              <a:rPr lang="ru-RU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деталировка,</a:t>
            </a:r>
            <a:r>
              <a:rPr lang="ru-RU" sz="2400" b="1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обобщение</a:t>
            </a:r>
            <a:r>
              <a:rPr lang="ru-RU" sz="2400" b="1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lang="ru-RU" sz="2400" b="1" spc="-43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завершение работы.</a:t>
            </a:r>
            <a:endParaRPr lang="ru-RU" sz="2400" b="1" dirty="0" smtClean="0">
              <a:latin typeface="Times New Roman"/>
              <a:cs typeface="Times New Roman"/>
            </a:endParaRPr>
          </a:p>
          <a:p>
            <a:pPr marL="12700" marR="62865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1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. </a:t>
            </a:r>
            <a:r>
              <a:rPr kumimoji="0" lang="ru-RU" sz="2400" b="1" i="0" u="none" strike="noStrike" kern="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400" y="685800"/>
            <a:ext cx="403860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Тема урока: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Мягкие материалы. 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Зарисовка букета цветов.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2" descr="C:\Users\Lenovo\Desktop\photo_2024-09-20_08-42-09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419600" y="685800"/>
            <a:ext cx="4114800" cy="5675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406" y="379298"/>
            <a:ext cx="51746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Использованные</a:t>
            </a:r>
            <a:r>
              <a:rPr b="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0" spc="-10" dirty="0">
                <a:solidFill>
                  <a:srgbClr val="FFFFFF"/>
                </a:solidFill>
                <a:latin typeface="Times New Roman"/>
                <a:cs typeface="Times New Roman"/>
              </a:rPr>
              <a:t>электронные</a:t>
            </a:r>
            <a:r>
              <a:rPr b="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0" spc="5" dirty="0">
                <a:solidFill>
                  <a:srgbClr val="FFFFFF"/>
                </a:solidFill>
                <a:latin typeface="Times New Roman"/>
                <a:cs typeface="Times New Roman"/>
              </a:rPr>
              <a:t>ресурсы: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4525" y="1069340"/>
            <a:ext cx="8331834" cy="414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77240">
              <a:lnSpc>
                <a:spcPct val="100000"/>
              </a:lnSpc>
              <a:spcBef>
                <a:spcPts val="100"/>
              </a:spcBef>
            </a:pPr>
            <a:r>
              <a:rPr sz="1800" u="heavy" spc="2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Зарисовка</a:t>
            </a:r>
            <a:r>
              <a:rPr sz="1800" u="heavy" spc="6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 </a:t>
            </a:r>
            <a:r>
              <a:rPr sz="1800" u="heavy" spc="1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букета</a:t>
            </a:r>
            <a:r>
              <a:rPr sz="1800" u="heavy" spc="7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 </a:t>
            </a:r>
            <a:r>
              <a:rPr sz="1800" u="heavy" spc="-1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из</a:t>
            </a:r>
            <a:r>
              <a:rPr sz="1800" u="heavy" spc="5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 </a:t>
            </a:r>
            <a:r>
              <a:rPr sz="1800" u="heavy" spc="5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сухих</a:t>
            </a:r>
            <a:r>
              <a:rPr sz="1800" u="heavy" spc="6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 </a:t>
            </a:r>
            <a:r>
              <a:rPr sz="1800" u="heavy" spc="-1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цветов</a:t>
            </a:r>
            <a:r>
              <a:rPr sz="1800" u="heavy" spc="6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 </a:t>
            </a:r>
            <a:r>
              <a:rPr sz="1800" u="heavy" spc="8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рисунки// </a:t>
            </a:r>
            <a:r>
              <a:rPr sz="1800" u="heavy" spc="3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картинки</a:t>
            </a:r>
            <a:r>
              <a:rPr sz="1800" u="heavy" spc="8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 </a:t>
            </a:r>
            <a:r>
              <a:rPr sz="1800" u="heavy" spc="1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(электронный </a:t>
            </a:r>
            <a:r>
              <a:rPr sz="1800" spc="-380" dirty="0">
                <a:solidFill>
                  <a:srgbClr val="410082"/>
                </a:solidFill>
                <a:latin typeface="Cambria"/>
                <a:cs typeface="Cambria"/>
                <a:hlinkClick r:id="rId2"/>
              </a:rPr>
              <a:t> </a:t>
            </a:r>
            <a:r>
              <a:rPr sz="1800" u="heavy" spc="2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ресурс).</a:t>
            </a:r>
            <a:r>
              <a:rPr sz="1800" u="heavy" spc="5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 </a:t>
            </a:r>
            <a:r>
              <a:rPr sz="1800" u="heavy" spc="6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Код</a:t>
            </a:r>
            <a:r>
              <a:rPr sz="1800" u="heavy" spc="5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 </a:t>
            </a:r>
            <a:r>
              <a:rPr sz="1800" u="heavy" spc="2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доступа:</a:t>
            </a:r>
            <a:endParaRPr sz="180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800" u="sng" spc="2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https://yandex.ru/images/search?text=</a:t>
            </a:r>
            <a:r>
              <a:rPr sz="1800" u="sng" spc="2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Times New Roman"/>
                <a:cs typeface="Times New Roman"/>
                <a:hlinkClick r:id="rId2"/>
              </a:rPr>
              <a:t>зарисовка%20букета%20из%20сухих%20ц </a:t>
            </a:r>
            <a:r>
              <a:rPr sz="1800" spc="-434" dirty="0">
                <a:solidFill>
                  <a:srgbClr val="410082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sz="1800" u="sng" spc="2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Times New Roman"/>
                <a:cs typeface="Times New Roman"/>
                <a:hlinkClick r:id="rId2"/>
              </a:rPr>
              <a:t>ветов%20рисунки&amp;</a:t>
            </a:r>
            <a:r>
              <a:rPr sz="1800" u="sng" spc="2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2"/>
              </a:rPr>
              <a:t>stype=image&amp;lr=19&amp;source=wiz</a:t>
            </a:r>
            <a:endParaRPr sz="1800">
              <a:latin typeface="Cambria"/>
              <a:cs typeface="Cambria"/>
            </a:endParaRPr>
          </a:p>
          <a:p>
            <a:pPr marL="12700" marR="78740">
              <a:lnSpc>
                <a:spcPct val="99200"/>
              </a:lnSpc>
              <a:spcBef>
                <a:spcPts val="8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Мастер-класс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Семёнова П.В./Про искусство//LiveInternen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(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электронный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ресурс).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Times New Roman"/>
                <a:cs typeface="Times New Roman"/>
              </a:rPr>
              <a:t>Код</a:t>
            </a:r>
            <a:r>
              <a:rPr sz="18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доступа: </a:t>
            </a:r>
            <a:r>
              <a:rPr sz="1800" u="heavy" spc="1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3"/>
              </a:rPr>
              <a:t>https://www.liveinternet.ru/community/1726655/post168344304/ </a:t>
            </a:r>
            <a:r>
              <a:rPr sz="1800" spc="-380" dirty="0">
                <a:solidFill>
                  <a:srgbClr val="410082"/>
                </a:solidFill>
                <a:latin typeface="Cambria"/>
                <a:cs typeface="Cambri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Cambria"/>
                <a:cs typeface="Cambria"/>
              </a:rPr>
              <a:t>Найдите</a:t>
            </a:r>
            <a:r>
              <a:rPr sz="1800" spc="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mbria"/>
                <a:cs typeface="Cambria"/>
              </a:rPr>
              <a:t>идеи</a:t>
            </a:r>
            <a:r>
              <a:rPr sz="1800" spc="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Cambria"/>
                <a:cs typeface="Cambria"/>
              </a:rPr>
              <a:t>на</a:t>
            </a:r>
            <a:r>
              <a:rPr sz="18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mbria"/>
                <a:cs typeface="Cambria"/>
              </a:rPr>
              <a:t>тему</a:t>
            </a:r>
            <a:r>
              <a:rPr sz="18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ambria"/>
                <a:cs typeface="Cambria"/>
              </a:rPr>
              <a:t>«Цветочное</a:t>
            </a:r>
            <a:r>
              <a:rPr sz="1800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Cambria"/>
                <a:cs typeface="Cambria"/>
              </a:rPr>
              <a:t>Искусство»/</a:t>
            </a:r>
            <a:r>
              <a:rPr sz="1800" spc="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mbria"/>
                <a:cs typeface="Cambria"/>
              </a:rPr>
              <a:t>сайт</a:t>
            </a:r>
            <a:r>
              <a:rPr sz="180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Cambria"/>
                <a:cs typeface="Cambria"/>
              </a:rPr>
              <a:t>«Найди </a:t>
            </a:r>
            <a:r>
              <a:rPr sz="1800" spc="30" dirty="0">
                <a:solidFill>
                  <a:srgbClr val="FFFFFF"/>
                </a:solidFill>
                <a:latin typeface="Cambria"/>
                <a:cs typeface="Cambria"/>
              </a:rPr>
              <a:t>идею» </a:t>
            </a:r>
            <a:r>
              <a:rPr sz="1800" spc="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u="heavy" spc="4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4"/>
              </a:rPr>
              <a:t>https://www.pinterest.ru</a:t>
            </a:r>
            <a:r>
              <a:rPr sz="1800" spc="40" dirty="0">
                <a:solidFill>
                  <a:srgbClr val="410082"/>
                </a:solidFill>
                <a:latin typeface="Cambria"/>
                <a:cs typeface="Cambria"/>
                <a:hlinkClick r:id="rId4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mbria"/>
                <a:cs typeface="Cambria"/>
              </a:rPr>
              <a:t>(электронный</a:t>
            </a:r>
            <a:r>
              <a:rPr sz="1800" spc="9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Cambria"/>
                <a:cs typeface="Cambria"/>
              </a:rPr>
              <a:t>ресурс)</a:t>
            </a:r>
            <a:r>
              <a:rPr sz="1800" spc="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Cambria"/>
                <a:cs typeface="Cambria"/>
              </a:rPr>
              <a:t>Код</a:t>
            </a:r>
            <a:r>
              <a:rPr sz="1800" spc="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Cambria"/>
                <a:cs typeface="Cambria"/>
              </a:rPr>
              <a:t>доступа: </a:t>
            </a:r>
            <a:r>
              <a:rPr sz="1800" spc="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u="heavy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5"/>
              </a:rPr>
              <a:t>https://www.pinterest.ru/pin/66639269463384693/</a:t>
            </a:r>
            <a:endParaRPr sz="1800">
              <a:latin typeface="Cambria"/>
              <a:cs typeface="Cambria"/>
            </a:endParaRPr>
          </a:p>
          <a:p>
            <a:pPr marL="12700" marR="275590">
              <a:lnSpc>
                <a:spcPct val="100000"/>
              </a:lnSpc>
            </a:pPr>
            <a:r>
              <a:rPr sz="1800" spc="30" dirty="0">
                <a:solidFill>
                  <a:srgbClr val="FFFFFF"/>
                </a:solidFill>
                <a:latin typeface="Cambria"/>
                <a:cs typeface="Cambria"/>
              </a:rPr>
              <a:t>Зарисовки</a:t>
            </a:r>
            <a:r>
              <a:rPr sz="1800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mbria"/>
                <a:cs typeface="Cambria"/>
              </a:rPr>
              <a:t>цветными</a:t>
            </a:r>
            <a:r>
              <a:rPr sz="1800" spc="9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Cambria"/>
                <a:cs typeface="Cambria"/>
              </a:rPr>
              <a:t>карандашами./картинки</a:t>
            </a:r>
            <a:r>
              <a:rPr sz="1800" spc="1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Cambria"/>
                <a:cs typeface="Cambria"/>
              </a:rPr>
              <a:t>(</a:t>
            </a:r>
            <a:r>
              <a:rPr sz="1800" spc="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mbria"/>
                <a:cs typeface="Cambria"/>
              </a:rPr>
              <a:t>электронный</a:t>
            </a:r>
            <a:r>
              <a:rPr sz="18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Cambria"/>
                <a:cs typeface="Cambria"/>
              </a:rPr>
              <a:t>ресурс)</a:t>
            </a:r>
            <a:r>
              <a:rPr sz="1800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Cambria"/>
                <a:cs typeface="Cambria"/>
              </a:rPr>
              <a:t>Код </a:t>
            </a:r>
            <a:r>
              <a:rPr sz="1800" spc="-3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Cambria"/>
                <a:cs typeface="Cambria"/>
                <a:hlinkClick r:id="rId6"/>
              </a:rPr>
              <a:t>доступа:</a:t>
            </a:r>
            <a:r>
              <a:rPr sz="1800" spc="80" dirty="0">
                <a:solidFill>
                  <a:srgbClr val="FFFFFF"/>
                </a:solidFill>
                <a:latin typeface="Cambria"/>
                <a:cs typeface="Cambria"/>
                <a:hlinkClick r:id="rId6"/>
              </a:rPr>
              <a:t> </a:t>
            </a:r>
            <a:r>
              <a:rPr sz="1800" u="heavy" spc="3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6"/>
              </a:rPr>
              <a:t>https://yandex.by/collections/user/ok-griczencko2016/zarisovki- </a:t>
            </a:r>
            <a:r>
              <a:rPr sz="1800" spc="35" dirty="0">
                <a:solidFill>
                  <a:srgbClr val="410082"/>
                </a:solidFill>
                <a:latin typeface="Cambria"/>
                <a:cs typeface="Cambria"/>
                <a:hlinkClick r:id="rId6"/>
              </a:rPr>
              <a:t> </a:t>
            </a:r>
            <a:r>
              <a:rPr sz="1800" u="heavy" spc="3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6"/>
              </a:rPr>
              <a:t>tsvetnymi-karandashami/</a:t>
            </a:r>
            <a:endParaRPr sz="1800">
              <a:latin typeface="Cambria"/>
              <a:cs typeface="Cambria"/>
            </a:endParaRPr>
          </a:p>
          <a:p>
            <a:pPr marL="12700" marR="842010">
              <a:lnSpc>
                <a:spcPct val="98100"/>
              </a:lnSpc>
              <a:spcBef>
                <a:spcPts val="125"/>
              </a:spcBef>
            </a:pPr>
            <a:r>
              <a:rPr sz="18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Картинки.</a:t>
            </a:r>
            <a:r>
              <a:rPr sz="18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Карандашами</a:t>
            </a:r>
            <a:r>
              <a:rPr sz="18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цветными.</a:t>
            </a:r>
            <a:r>
              <a:rPr sz="18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Цветы.</a:t>
            </a:r>
            <a:r>
              <a:rPr sz="18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(электронный</a:t>
            </a:r>
            <a:r>
              <a:rPr sz="1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ресурс).</a:t>
            </a:r>
            <a:r>
              <a:rPr sz="18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Код </a:t>
            </a:r>
            <a:r>
              <a:rPr sz="1800" spc="-4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Microsoft Sans Serif"/>
                <a:cs typeface="Microsoft Sans Serif"/>
                <a:hlinkClick r:id="rId7"/>
              </a:rPr>
              <a:t>доступа:</a:t>
            </a:r>
            <a:r>
              <a:rPr sz="1800" spc="15" dirty="0">
                <a:solidFill>
                  <a:srgbClr val="FFFFFF"/>
                </a:solidFill>
                <a:latin typeface="Microsoft Sans Serif"/>
                <a:cs typeface="Microsoft Sans Serif"/>
                <a:hlinkClick r:id="rId7"/>
              </a:rPr>
              <a:t> </a:t>
            </a:r>
            <a:r>
              <a:rPr sz="1800" u="heavy" spc="3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7"/>
              </a:rPr>
              <a:t>http://dreempics.com/flowers/3591- </a:t>
            </a:r>
            <a:r>
              <a:rPr sz="1800" spc="35" dirty="0">
                <a:solidFill>
                  <a:srgbClr val="410082"/>
                </a:solidFill>
                <a:latin typeface="Cambria"/>
                <a:cs typeface="Cambria"/>
                <a:hlinkClick r:id="rId7"/>
              </a:rPr>
              <a:t> </a:t>
            </a:r>
            <a:r>
              <a:rPr sz="1800" u="heavy" spc="4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7"/>
              </a:rPr>
              <a:t>Kartinki_karandashami_tsvetnemi_tsvete.html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/>
          <p:cNvSpPr txBox="1"/>
          <p:nvPr/>
        </p:nvSpPr>
        <p:spPr>
          <a:xfrm>
            <a:off x="457200" y="381000"/>
            <a:ext cx="8305800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Что такое зарисовка? Что ее отличает от наброска? </a:t>
            </a:r>
          </a:p>
          <a:p>
            <a:r>
              <a:rPr lang="ru-RU" sz="2400" b="1" i="1" dirty="0" smtClean="0">
                <a:solidFill>
                  <a:schemeClr val="bg1"/>
                </a:solidFill>
              </a:rPr>
              <a:t>Особенность набросков </a:t>
            </a:r>
            <a:r>
              <a:rPr lang="ru-RU" sz="2400" i="1" dirty="0" smtClean="0">
                <a:solidFill>
                  <a:schemeClr val="bg1"/>
                </a:solidFill>
              </a:rPr>
              <a:t>– это скорость, очень важно первое впечатление.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b="1" i="1" dirty="0" smtClean="0">
                <a:solidFill>
                  <a:schemeClr val="bg1"/>
                </a:solidFill>
              </a:rPr>
              <a:t>Зарисовка </a:t>
            </a:r>
            <a:r>
              <a:rPr lang="ru-RU" sz="2400" i="1" dirty="0" smtClean="0">
                <a:solidFill>
                  <a:schemeClr val="bg1"/>
                </a:solidFill>
              </a:rPr>
              <a:t>– это тот же набросок, но более детально проработанный, уточняющий фрагменты изображения. Часто выполняется с целью собирания материала для более значительной работы или как упражнение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Lenovo\Desktop\цветы\85f11029223ba5bb4d2329bdd542ec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3581400" cy="3274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Lenovo\Desktop\цветы\1e91865195fdda8abc28601fb7ef7a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124200"/>
            <a:ext cx="262128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5695" y="472440"/>
            <a:ext cx="4342130" cy="5996940"/>
            <a:chOff x="615695" y="472440"/>
            <a:chExt cx="4342130" cy="5996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695" y="472440"/>
              <a:ext cx="4341876" cy="59969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755" y="571500"/>
              <a:ext cx="4000500" cy="56555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5705" y="552450"/>
              <a:ext cx="4038600" cy="5694045"/>
            </a:xfrm>
            <a:custGeom>
              <a:avLst/>
              <a:gdLst/>
              <a:ahLst/>
              <a:cxnLst/>
              <a:rect l="l" t="t" r="r" b="b"/>
              <a:pathLst>
                <a:path w="4038600" h="5694045">
                  <a:moveTo>
                    <a:pt x="0" y="5693664"/>
                  </a:moveTo>
                  <a:lnTo>
                    <a:pt x="4038600" y="5693664"/>
                  </a:lnTo>
                  <a:lnTo>
                    <a:pt x="4038600" y="0"/>
                  </a:lnTo>
                  <a:lnTo>
                    <a:pt x="0" y="0"/>
                  </a:lnTo>
                  <a:lnTo>
                    <a:pt x="0" y="569366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80253" y="4738496"/>
            <a:ext cx="3469004" cy="1067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Осенний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букет.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Графика. </a:t>
            </a:r>
            <a:r>
              <a:rPr sz="2400" b="1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Автор</a:t>
            </a:r>
            <a:r>
              <a:rPr sz="24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неизвестен</a:t>
            </a:r>
            <a:endParaRPr sz="2400">
              <a:latin typeface="Times New Roman"/>
              <a:cs typeface="Times New Roman"/>
            </a:endParaRPr>
          </a:p>
          <a:p>
            <a:pPr marL="12700" marR="36195">
              <a:lnSpc>
                <a:spcPct val="100000"/>
              </a:lnSpc>
              <a:spcBef>
                <a:spcPts val="45"/>
              </a:spcBef>
            </a:pPr>
            <a:r>
              <a:rPr sz="1000" u="sng" spc="-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Times New Roman"/>
                <a:cs typeface="Times New Roman"/>
                <a:hlinkClick r:id="rId4"/>
              </a:rPr>
              <a:t>https://www.livemaster.ru/item/12584371-kartiny-i-panno-osennij- </a:t>
            </a:r>
            <a:r>
              <a:rPr sz="1000" spc="-235" dirty="0">
                <a:solidFill>
                  <a:srgbClr val="410082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1000" u="sng" spc="-1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Times New Roman"/>
                <a:cs typeface="Times New Roman"/>
                <a:hlinkClick r:id="rId4"/>
              </a:rPr>
              <a:t>buket-grafika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0811" y="472440"/>
            <a:ext cx="4472940" cy="6085840"/>
            <a:chOff x="400811" y="472440"/>
            <a:chExt cx="4472940" cy="6085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811" y="472440"/>
              <a:ext cx="4472940" cy="60853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871" y="571500"/>
              <a:ext cx="4131564" cy="57439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0821" y="552450"/>
              <a:ext cx="4170045" cy="5782310"/>
            </a:xfrm>
            <a:custGeom>
              <a:avLst/>
              <a:gdLst/>
              <a:ahLst/>
              <a:cxnLst/>
              <a:rect l="l" t="t" r="r" b="b"/>
              <a:pathLst>
                <a:path w="4170045" h="5782310">
                  <a:moveTo>
                    <a:pt x="0" y="5782056"/>
                  </a:moveTo>
                  <a:lnTo>
                    <a:pt x="4169664" y="5782056"/>
                  </a:lnTo>
                  <a:lnTo>
                    <a:pt x="4169664" y="0"/>
                  </a:lnTo>
                  <a:lnTo>
                    <a:pt x="0" y="0"/>
                  </a:lnTo>
                  <a:lnTo>
                    <a:pt x="0" y="578205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08879" y="5370067"/>
            <a:ext cx="386397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Пётр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Семёнов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Сухой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букет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u="sng" spc="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4"/>
              </a:rPr>
              <a:t>https://www.liveinternet.ru/community/1726655/post168344304/</a:t>
            </a:r>
            <a:endParaRPr sz="10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440" y="400811"/>
            <a:ext cx="4198620" cy="6128385"/>
            <a:chOff x="472440" y="400811"/>
            <a:chExt cx="4198620" cy="61283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400811"/>
              <a:ext cx="4198620" cy="61280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" y="499871"/>
              <a:ext cx="3857244" cy="57866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2450" y="480821"/>
              <a:ext cx="3895725" cy="5824855"/>
            </a:xfrm>
            <a:custGeom>
              <a:avLst/>
              <a:gdLst/>
              <a:ahLst/>
              <a:cxnLst/>
              <a:rect l="l" t="t" r="r" b="b"/>
              <a:pathLst>
                <a:path w="3895725" h="5824855">
                  <a:moveTo>
                    <a:pt x="0" y="5824728"/>
                  </a:moveTo>
                  <a:lnTo>
                    <a:pt x="3895344" y="5824728"/>
                  </a:lnTo>
                  <a:lnTo>
                    <a:pt x="3895344" y="0"/>
                  </a:lnTo>
                  <a:lnTo>
                    <a:pt x="0" y="0"/>
                  </a:lnTo>
                  <a:lnTo>
                    <a:pt x="0" y="582472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651628" y="5452973"/>
            <a:ext cx="427101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Юлия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Николаева.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Сухой</a:t>
            </a:r>
            <a:r>
              <a:rPr sz="2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букет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u="sng" spc="5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4"/>
              </a:rPr>
              <a:t>http://illustrators.ru/illustrations/385846?slider_order=position</a:t>
            </a:r>
            <a:endParaRPr sz="100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440" y="123444"/>
            <a:ext cx="6627876" cy="5047487"/>
            <a:chOff x="472440" y="123444"/>
            <a:chExt cx="6627876" cy="504748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123444"/>
              <a:ext cx="6627876" cy="50474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" y="222504"/>
              <a:ext cx="6286500" cy="47061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2450" y="203454"/>
              <a:ext cx="6324600" cy="4744720"/>
            </a:xfrm>
            <a:custGeom>
              <a:avLst/>
              <a:gdLst/>
              <a:ahLst/>
              <a:cxnLst/>
              <a:rect l="l" t="t" r="r" b="b"/>
              <a:pathLst>
                <a:path w="6324600" h="4744720">
                  <a:moveTo>
                    <a:pt x="0" y="4744212"/>
                  </a:moveTo>
                  <a:lnTo>
                    <a:pt x="6324600" y="4744212"/>
                  </a:lnTo>
                  <a:lnTo>
                    <a:pt x="6324600" y="0"/>
                  </a:lnTo>
                  <a:lnTo>
                    <a:pt x="0" y="0"/>
                  </a:lnTo>
                  <a:lnTo>
                    <a:pt x="0" y="474421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07770" y="5513019"/>
            <a:ext cx="539305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Джери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Ронер.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Букетик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полевых</a:t>
            </a:r>
            <a:r>
              <a:rPr sz="2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цветов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u="sng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4"/>
              </a:rPr>
              <a:t>https://www.pinterest.ru/pin/66639269463384693/</a:t>
            </a:r>
            <a:endParaRPr sz="100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38115" y="257556"/>
            <a:ext cx="3590925" cy="4968240"/>
            <a:chOff x="4738115" y="257556"/>
            <a:chExt cx="3590925" cy="4968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38115" y="257556"/>
              <a:ext cx="3590543" cy="49682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7175" y="356616"/>
              <a:ext cx="3249168" cy="46268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18125" y="337566"/>
              <a:ext cx="3287395" cy="4665345"/>
            </a:xfrm>
            <a:custGeom>
              <a:avLst/>
              <a:gdLst/>
              <a:ahLst/>
              <a:cxnLst/>
              <a:rect l="l" t="t" r="r" b="b"/>
              <a:pathLst>
                <a:path w="3287395" h="4665345">
                  <a:moveTo>
                    <a:pt x="0" y="4664963"/>
                  </a:moveTo>
                  <a:lnTo>
                    <a:pt x="3287268" y="4664963"/>
                  </a:lnTo>
                  <a:lnTo>
                    <a:pt x="3287268" y="0"/>
                  </a:lnTo>
                  <a:lnTo>
                    <a:pt x="0" y="0"/>
                  </a:lnTo>
                  <a:lnTo>
                    <a:pt x="0" y="466496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94630" y="5166817"/>
            <a:ext cx="4018279" cy="697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Александр</a:t>
            </a:r>
            <a:r>
              <a:rPr sz="24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Дементьев.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Букет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000" u="sng" spc="1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4"/>
              </a:rPr>
              <a:t>http://dreempics.com/flowers/3591-</a:t>
            </a:r>
            <a:endParaRPr sz="10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000" u="sng" spc="2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4"/>
              </a:rPr>
              <a:t>Kartinki_karandashami_tsvetnemi_tsvete.html</a:t>
            </a:r>
            <a:endParaRPr sz="100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58951" y="257556"/>
            <a:ext cx="3556000" cy="5017135"/>
            <a:chOff x="758951" y="257556"/>
            <a:chExt cx="3556000" cy="501713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8951" y="257556"/>
              <a:ext cx="3555491" cy="50170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8011" y="356616"/>
              <a:ext cx="3214116" cy="46756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38961" y="337566"/>
              <a:ext cx="3252470" cy="4714240"/>
            </a:xfrm>
            <a:custGeom>
              <a:avLst/>
              <a:gdLst/>
              <a:ahLst/>
              <a:cxnLst/>
              <a:rect l="l" t="t" r="r" b="b"/>
              <a:pathLst>
                <a:path w="3252470" h="4714240">
                  <a:moveTo>
                    <a:pt x="0" y="4713732"/>
                  </a:moveTo>
                  <a:lnTo>
                    <a:pt x="3252216" y="4713732"/>
                  </a:lnTo>
                  <a:lnTo>
                    <a:pt x="3252216" y="0"/>
                  </a:lnTo>
                  <a:lnTo>
                    <a:pt x="0" y="0"/>
                  </a:lnTo>
                  <a:lnTo>
                    <a:pt x="0" y="4713732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36142" y="5166817"/>
            <a:ext cx="34918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Оксана </a:t>
            </a:r>
            <a:r>
              <a:rPr sz="2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Грищенко.</a:t>
            </a:r>
            <a:r>
              <a:rPr sz="24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Букет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6142" y="5534050"/>
            <a:ext cx="300291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u="sng" spc="2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7"/>
              </a:rPr>
              <a:t>https://yandex.by/collections/user/ok-</a:t>
            </a:r>
            <a:endParaRPr sz="10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u="sng" spc="10" dirty="0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latin typeface="Cambria"/>
                <a:cs typeface="Cambria"/>
                <a:hlinkClick r:id="rId7"/>
              </a:rPr>
              <a:t>griczencko2016/zarisovki-tsvetnymi-karandashami/</a:t>
            </a:r>
            <a:endParaRPr sz="100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/>
          <p:cNvSpPr txBox="1"/>
          <p:nvPr/>
        </p:nvSpPr>
        <p:spPr>
          <a:xfrm>
            <a:off x="381000" y="381000"/>
            <a:ext cx="84582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 мягким материалам относят уголь, сепию, сангину, различные соусы и  пастель. Выглядят они, как мелки различного цвета и представляют собой пигмент, особым образом обработанный. Пигмент, это попросту краситель. </a:t>
            </a:r>
          </a:p>
        </p:txBody>
      </p:sp>
      <p:pic>
        <p:nvPicPr>
          <p:cNvPr id="2050" name="Picture 2" descr="C:\Users\Lenovo\Desktop\5754.750x0.jpeg"/>
          <p:cNvPicPr>
            <a:picLocks noChangeAspect="1" noChangeArrowheads="1"/>
          </p:cNvPicPr>
          <p:nvPr/>
        </p:nvPicPr>
        <p:blipFill>
          <a:blip r:embed="rId2" cstate="print"/>
          <a:srcRect l="15556" t="17778" r="15555" b="15556"/>
          <a:stretch>
            <a:fillRect/>
          </a:stretch>
        </p:blipFill>
        <p:spPr bwMode="auto">
          <a:xfrm>
            <a:off x="5334000" y="2362200"/>
            <a:ext cx="3464560" cy="3352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" y="2286000"/>
            <a:ext cx="4724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Вот, например, </a:t>
            </a:r>
            <a:r>
              <a:rPr lang="ru-RU" sz="2800" b="1" dirty="0" smtClean="0">
                <a:solidFill>
                  <a:schemeClr val="bg1"/>
                </a:solidFill>
              </a:rPr>
              <a:t>САНГИНА</a:t>
            </a:r>
            <a:r>
              <a:rPr lang="ru-RU" sz="2800" dirty="0" smtClean="0">
                <a:solidFill>
                  <a:schemeClr val="bg1"/>
                </a:solidFill>
              </a:rPr>
              <a:t>, это окислившееся железо или ржавчина. Эти материалы художники начали использовать с 15 века. Практически все они, так или иначе, могут сочетаться между собой.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5800" y="2286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УГОЛЬ</a:t>
            </a:r>
            <a:r>
              <a:rPr lang="ru-RU" sz="3200" dirty="0" smtClean="0">
                <a:solidFill>
                  <a:schemeClr val="bg1"/>
                </a:solidFill>
              </a:rPr>
              <a:t>, все вы знаете, получают из сажи. На сегодняшний день он производится в виде мелков, или палочек и карандашей.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Lenovo\Desktop\723831.75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05000"/>
            <a:ext cx="7924801" cy="3043342"/>
          </a:xfrm>
          <a:prstGeom prst="rect">
            <a:avLst/>
          </a:prstGeom>
          <a:noFill/>
        </p:spPr>
      </p:pic>
      <p:pic>
        <p:nvPicPr>
          <p:cNvPr id="3074" name="Picture 2" descr="C:\Users\Lenovo\Desktop\цветы\11364424.jpg"/>
          <p:cNvPicPr>
            <a:picLocks noChangeAspect="1" noChangeArrowheads="1"/>
          </p:cNvPicPr>
          <p:nvPr/>
        </p:nvPicPr>
        <p:blipFill>
          <a:blip r:embed="rId3" cstate="print"/>
          <a:srcRect l="24000" t="8989" r="16000"/>
          <a:stretch>
            <a:fillRect/>
          </a:stretch>
        </p:blipFill>
        <p:spPr bwMode="auto">
          <a:xfrm>
            <a:off x="6324600" y="4267200"/>
            <a:ext cx="2286000" cy="231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</TotalTime>
  <Words>623</Words>
  <Application>Microsoft Office PowerPoint</Application>
  <PresentationFormat>Экран (4:3)</PresentationFormat>
  <Paragraphs>65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Зарисовка букета из сухих растений с натуры  </vt:lpstr>
      <vt:lpstr>Этапы выполнения работы</vt:lpstr>
      <vt:lpstr>2 этап – прорисовка больших и малых форм.  </vt:lpstr>
      <vt:lpstr>Слайд 16</vt:lpstr>
      <vt:lpstr>Слайд 17</vt:lpstr>
      <vt:lpstr>Слайд 18</vt:lpstr>
      <vt:lpstr>Использованные электронные ресурсы: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Зарисовка букета из сухих растений</dc:title>
  <dc:creator>Пользователь</dc:creator>
  <cp:lastModifiedBy>Lenovo</cp:lastModifiedBy>
  <cp:revision>22</cp:revision>
  <dcterms:created xsi:type="dcterms:W3CDTF">2024-09-18T14:09:53Z</dcterms:created>
  <dcterms:modified xsi:type="dcterms:W3CDTF">2024-09-20T05:45:01Z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2019-02-04T00:00:00Z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2024-09-18T00:00:00Z</vt:filetime>
  </property>
</Properties>
</file>