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+xml" PartName="/ppt/slides/slide38.xml"/>
  <Override ContentType="application/vnd.openxmlformats-officedocument.presentationml.slide+xml" PartName="/ppt/slides/slide4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7.xml"/>
  <Override ContentType="application/vnd.openxmlformats-officedocument.presentationml.slide+xml" PartName="/ppt/slides/slide36.xml"/>
  <Override ContentType="application/vnd.openxmlformats-officedocument.presentationml.slide+xml" PartName="/ppt/slides/slide45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2.xml"/>
  <Override ContentType="application/vnd.openxmlformats-officedocument.presentationml.slide+xml" PartName="/ppt/slides/slide16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43.xml"/>
  <Override ContentType="application/vnd.openxmlformats-officedocument.theme+xml" PartName="/ppt/theme/theme1.xml"/>
  <Override ContentType="application/vnd.openxmlformats-officedocument.presentationml.slideLayout+xml" PartName="/ppt/slideLayouts/slideLayout2.xml"/>
  <Default ContentType="application/vnd.openxmlformats-package.relationships+xml" Extension="rels"/>
  <Default ContentType="application/xml" Extension="xml"/>
  <Override ContentType="application/vnd.openxmlformats-officedocument.presentationml.slide+xml" PartName="/ppt/slides/slide14.xml"/>
  <Override ContentType="application/vnd.openxmlformats-officedocument.presentationml.slide+xml" PartName="/ppt/slides/slide23.xml"/>
  <Override ContentType="application/vnd.openxmlformats-officedocument.presentationml.slide+xml" PartName="/ppt/slides/slide32.xml"/>
  <Override ContentType="application/vnd.openxmlformats-officedocument.presentationml.slide+xml" PartName="/ppt/slides/slide4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slide+xml" PartName="/ppt/slides/slide4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+xml" PartName="/ppt/slides/slide39.xml"/>
  <Override ContentType="application/vnd.openxmlformats-officedocument.presentationml.slide+xml" PartName="/ppt/slides/slide48.xml"/>
  <Override ContentType="application/vnd.openxmlformats-officedocument.presentationml.slideLayout+xml" PartName="/ppt/slideLayouts/slideLayout7.xml"/>
  <Override ContentType="application/vnd.openxmlformats-officedocument.presentationml.slide+xml" PartName="/ppt/slides/slide3.xml"/>
  <Override ContentType="application/vnd.openxmlformats-officedocument.presentationml.slide+xml" PartName="/ppt/slides/slide17.xml"/>
  <Override ContentType="application/vnd.openxmlformats-officedocument.presentationml.slide+xml" PartName="/ppt/slides/slide26.xml"/>
  <Override ContentType="application/vnd.openxmlformats-officedocument.presentationml.slide+xml" PartName="/ppt/slides/slide37.xml"/>
  <Override ContentType="application/vnd.openxmlformats-officedocument.presentationml.slide+xml" PartName="/ppt/slides/slide46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5.xml"/>
  <Override ContentType="application/vnd.openxmlformats-officedocument.presentationml.slide+xml" PartName="/ppt/slides/slide1.xml"/>
  <Override ContentType="application/vnd.openxmlformats-officedocument.presentationml.slide+xml" PartName="/ppt/slides/slide15.xml"/>
  <Override ContentType="application/vnd.openxmlformats-officedocument.presentationml.slide+xml" PartName="/ppt/slides/slide24.xml"/>
  <Override ContentType="application/vnd.openxmlformats-officedocument.presentationml.slide+xml" PartName="/ppt/slides/slide33.xml"/>
  <Override ContentType="application/vnd.openxmlformats-officedocument.presentationml.slide+xml" PartName="/ppt/slides/slide35.xml"/>
  <Override ContentType="application/vnd.openxmlformats-officedocument.presentationml.slide+xml" PartName="/ppt/slides/slide44.xml"/>
  <Default ContentType="image/jpeg" Extension="jpeg"/>
  <Override ContentType="application/vnd.openxmlformats-officedocument.presentationml.slideLayout+xml" PartName="/ppt/slideLayouts/slideLayout3.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22.xml"/>
  <Override ContentType="application/vnd.openxmlformats-officedocument.presentationml.slide+xml" PartName="/ppt/slides/slide31.xml"/>
  <Override ContentType="application/vnd.openxmlformats-officedocument.presentationml.slide+xml" PartName="/ppt/slides/slide42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9" r:id="rId4"/>
    <p:sldId id="315" r:id="rId5"/>
    <p:sldId id="316" r:id="rId6"/>
    <p:sldId id="263" r:id="rId7"/>
    <p:sldId id="265" r:id="rId8"/>
    <p:sldId id="267" r:id="rId9"/>
    <p:sldId id="269" r:id="rId10"/>
    <p:sldId id="272" r:id="rId11"/>
    <p:sldId id="270" r:id="rId12"/>
    <p:sldId id="275" r:id="rId13"/>
    <p:sldId id="276" r:id="rId14"/>
    <p:sldId id="277" r:id="rId15"/>
    <p:sldId id="279" r:id="rId16"/>
    <p:sldId id="280" r:id="rId17"/>
    <p:sldId id="281" r:id="rId18"/>
    <p:sldId id="284" r:id="rId19"/>
    <p:sldId id="285" r:id="rId20"/>
    <p:sldId id="286" r:id="rId21"/>
    <p:sldId id="287" r:id="rId22"/>
    <p:sldId id="320" r:id="rId23"/>
    <p:sldId id="324" r:id="rId24"/>
    <p:sldId id="323" r:id="rId25"/>
    <p:sldId id="302" r:id="rId26"/>
    <p:sldId id="326" r:id="rId27"/>
    <p:sldId id="304" r:id="rId28"/>
    <p:sldId id="306" r:id="rId29"/>
    <p:sldId id="311" r:id="rId30"/>
    <p:sldId id="327" r:id="rId31"/>
    <p:sldId id="325" r:id="rId32"/>
    <p:sldId id="321" r:id="rId33"/>
    <p:sldId id="312" r:id="rId34"/>
    <p:sldId id="328" r:id="rId35"/>
    <p:sldId id="289" r:id="rId36"/>
    <p:sldId id="290" r:id="rId37"/>
    <p:sldId id="294" r:id="rId38"/>
    <p:sldId id="295" r:id="rId39"/>
    <p:sldId id="296" r:id="rId40"/>
    <p:sldId id="330" r:id="rId41"/>
    <p:sldId id="299" r:id="rId42"/>
    <p:sldId id="331" r:id="rId43"/>
    <p:sldId id="313" r:id="rId44"/>
    <p:sldId id="318" r:id="rId45"/>
    <p:sldId id="317" r:id="rId46"/>
    <p:sldId id="322" r:id="rId47"/>
    <p:sldId id="332" r:id="rId48"/>
    <p:sldId id="300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8F1FFA2-629A-499D-AB16-38C0109C86E4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F582C6-53FE-4B4D-ABA3-C37100472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FFA2-629A-499D-AB16-38C0109C86E4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582C6-53FE-4B4D-ABA3-C37100472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8F1FFA2-629A-499D-AB16-38C0109C86E4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11F582C6-53FE-4B4D-ABA3-C37100472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FFA2-629A-499D-AB16-38C0109C86E4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F582C6-53FE-4B4D-ABA3-C37100472B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FFA2-629A-499D-AB16-38C0109C86E4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1F582C6-53FE-4B4D-ABA3-C37100472B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F1FFA2-629A-499D-AB16-38C0109C86E4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1F582C6-53FE-4B4D-ABA3-C37100472B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8F1FFA2-629A-499D-AB16-38C0109C86E4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1F582C6-53FE-4B4D-ABA3-C37100472B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FFA2-629A-499D-AB16-38C0109C86E4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F582C6-53FE-4B4D-ABA3-C37100472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FFA2-629A-499D-AB16-38C0109C86E4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1F582C6-53FE-4B4D-ABA3-C37100472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1FFA2-629A-499D-AB16-38C0109C86E4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1F582C6-53FE-4B4D-ABA3-C37100472B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8F1FFA2-629A-499D-AB16-38C0109C86E4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11F582C6-53FE-4B4D-ABA3-C37100472B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8F1FFA2-629A-499D-AB16-38C0109C86E4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1F582C6-53FE-4B4D-ABA3-C37100472B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2000240"/>
            <a:ext cx="7920880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«Применение </a:t>
            </a:r>
            <a:r>
              <a:rPr lang="ru-RU" sz="4400" b="1" i="1" dirty="0">
                <a:solidFill>
                  <a:schemeClr val="accent2">
                    <a:lumMod val="50000"/>
                  </a:schemeClr>
                </a:solidFill>
              </a:rPr>
              <a:t>и использование современных  педагогических технологий на занятиях эстетического  цикла</a:t>
            </a:r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»</a:t>
            </a:r>
            <a:endParaRPr lang="ru-RU" sz="44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20688"/>
            <a:ext cx="7920880" cy="76944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50000"/>
                  </a:schemeClr>
                </a:solidFill>
              </a:rPr>
              <a:t>МКОУ «СШ №10»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5661248"/>
            <a:ext cx="520007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Учитель ИЗО Ядыкина М.Ю.</a:t>
            </a:r>
            <a:endParaRPr lang="ru-RU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Секция СШ декабрь 2014\МОЯ ПАПКА\1. виды графики\7 класс бабочки, насекомые\013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519126" y="836711"/>
            <a:ext cx="4303193" cy="3168353"/>
          </a:xfrm>
          <a:prstGeom prst="rect">
            <a:avLst/>
          </a:prstGeom>
          <a:noFill/>
        </p:spPr>
      </p:pic>
      <p:pic>
        <p:nvPicPr>
          <p:cNvPr id="27651" name="Picture 3" descr="C:\Users\User\Desktop\Секция СШ декабрь 2014\МОЯ ПАПКА\1. виды графики\7 класс бабочки, насекомые\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69100"/>
            <a:ext cx="3600400" cy="2863955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52825" y="404664"/>
            <a:ext cx="3742371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тилизация бабочки.</a:t>
            </a:r>
            <a:r>
              <a:rPr kumimoji="0" lang="ru-RU" sz="2800" b="1" i="1" u="sng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52" name="Picture 4" descr="C:\Users\User\Desktop\Секция СШ декабрь 2014\МОЯ ПАПКА\1. виды графики\7 класс бабочки, насекомые\015.jpg"/>
          <p:cNvPicPr>
            <a:picLocks noChangeAspect="1" noChangeArrowheads="1"/>
          </p:cNvPicPr>
          <p:nvPr/>
        </p:nvPicPr>
        <p:blipFill>
          <a:blip r:embed="rId4" cstate="print">
            <a:lum contrast="10000"/>
          </a:blip>
          <a:srcRect/>
          <a:stretch>
            <a:fillRect/>
          </a:stretch>
        </p:blipFill>
        <p:spPr bwMode="auto">
          <a:xfrm>
            <a:off x="755576" y="3789040"/>
            <a:ext cx="3239501" cy="3068960"/>
          </a:xfrm>
          <a:prstGeom prst="rect">
            <a:avLst/>
          </a:prstGeom>
          <a:noFill/>
        </p:spPr>
      </p:pic>
      <p:pic>
        <p:nvPicPr>
          <p:cNvPr id="27653" name="Picture 5" descr="C:\Users\User\Desktop\Секция СШ декабрь 2014\МОЯ ПАПКА\1. виды графики\7 класс бабочки, насекомые\016.jpg"/>
          <p:cNvPicPr>
            <a:picLocks noChangeAspect="1" noChangeArrowheads="1"/>
          </p:cNvPicPr>
          <p:nvPr/>
        </p:nvPicPr>
        <p:blipFill>
          <a:blip r:embed="rId5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16016" y="3860285"/>
            <a:ext cx="3975671" cy="29977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416763" y="404664"/>
            <a:ext cx="661450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Графическое решение 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«Мои 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инициалы».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User\Desktop\СШ 10\педсовет СШ10 январь 2015\МОЯ ПАПКА\1. виды графики\8 класс инициалы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40" y="1340768"/>
            <a:ext cx="6037448" cy="4223519"/>
          </a:xfrm>
          <a:prstGeom prst="rect">
            <a:avLst/>
          </a:prstGeom>
          <a:noFill/>
        </p:spPr>
      </p:pic>
      <p:pic>
        <p:nvPicPr>
          <p:cNvPr id="2051" name="Picture 3" descr="C:\Users\User\Desktop\СШ 10\педсовет СШ10 январь 2015\МОЯ ПАПКА\1. виды графики\8 класс инициалы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484784"/>
            <a:ext cx="3282573" cy="41608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58063" y="404664"/>
            <a:ext cx="6731907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Графическое решение 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«Портрет Дамы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</a:p>
        </p:txBody>
      </p:sp>
      <p:pic>
        <p:nvPicPr>
          <p:cNvPr id="29698" name="Picture 2" descr="C:\Users\User\Desktop\Секция СШ декабрь 2014\МОЯ ПАПКА\1. виды графики\9 класс виды портрет\3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4860032" y="1340768"/>
            <a:ext cx="3613280" cy="5229200"/>
          </a:xfrm>
          <a:prstGeom prst="rect">
            <a:avLst/>
          </a:prstGeom>
          <a:noFill/>
        </p:spPr>
      </p:pic>
      <p:pic>
        <p:nvPicPr>
          <p:cNvPr id="29699" name="Picture 3" descr="C:\Users\User\Desktop\Секция СШ декабрь 2014\МОЯ ПАПКА\1. виды графики\9 класс виды портрет\4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043608" y="1412775"/>
            <a:ext cx="3564183" cy="51183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358063" y="404664"/>
            <a:ext cx="6731907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Графическое решение 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«Портрет Дамы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</a:t>
            </a:r>
          </a:p>
        </p:txBody>
      </p:sp>
      <p:pic>
        <p:nvPicPr>
          <p:cNvPr id="30722" name="Picture 2" descr="C:\Users\User\Desktop\Секция СШ декабрь 2014\МОЯ ПАПКА\1. виды графики\9 класс виды портрет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268760"/>
            <a:ext cx="3570132" cy="5083428"/>
          </a:xfrm>
          <a:prstGeom prst="rect">
            <a:avLst/>
          </a:prstGeom>
          <a:noFill/>
        </p:spPr>
      </p:pic>
      <p:pic>
        <p:nvPicPr>
          <p:cNvPr id="30723" name="Picture 3" descr="C:\Users\User\Desktop\Секция СШ декабрь 2014\МОЯ ПАПКА\1. виды графики\9 класс виды портрет\5.jpg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1115616" y="1268759"/>
            <a:ext cx="3462338" cy="497257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64338" y="404664"/>
            <a:ext cx="3519361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Гравюра на картоне.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 descr="C:\Users\User\Desktop\Секция СШ декабрь 2014\МОЯ ПАПКА\2. Гравюра на картоне\7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39552" y="1052736"/>
            <a:ext cx="8352928" cy="53124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19457" y="404664"/>
            <a:ext cx="3609129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Гравюра на картоне.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3795" name="Picture 3" descr="C:\Users\User\Desktop\Секция СШ декабрь 2014\МОЯ ПАПКА\2. Гравюра на картоне\009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67544" y="1052736"/>
            <a:ext cx="8208912" cy="55346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19457" y="404664"/>
            <a:ext cx="3609129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Гравюра на картоне.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C:\Users\User\Desktop\Секция СШ декабрь 2014\МОЯ ПАПКА\2. Гравюра на картоне\8.jpg"/>
          <p:cNvPicPr>
            <a:picLocks noChangeAspect="1" noChangeArrowheads="1"/>
          </p:cNvPicPr>
          <p:nvPr/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51520" y="980728"/>
            <a:ext cx="2989941" cy="5301458"/>
          </a:xfrm>
          <a:prstGeom prst="rect">
            <a:avLst/>
          </a:prstGeom>
          <a:noFill/>
        </p:spPr>
      </p:pic>
      <p:pic>
        <p:nvPicPr>
          <p:cNvPr id="34819" name="Picture 3" descr="C:\Users\User\Desktop\Секция СШ декабрь 2014\МОЯ ПАПКА\2. Гравюра на картоне\9.jpg"/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419872" y="1124744"/>
            <a:ext cx="3024336" cy="5452490"/>
          </a:xfrm>
          <a:prstGeom prst="rect">
            <a:avLst/>
          </a:prstGeom>
          <a:noFill/>
        </p:spPr>
      </p:pic>
      <p:pic>
        <p:nvPicPr>
          <p:cNvPr id="34820" name="Picture 4" descr="C:\Users\User\Desktop\Секция СШ декабрь 2014\МОЯ ПАПКА\2. Гравюра на картоне\10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128892" y="1196752"/>
            <a:ext cx="3015108" cy="534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919457" y="404664"/>
            <a:ext cx="3609129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Гравюра на картоне.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3" name="Picture 3" descr="C:\Users\User\Desktop\Секция СШ декабрь 2014\МОЯ ПАПКА\2. Гравюра на картоне\011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214810" y="1214422"/>
            <a:ext cx="4554420" cy="4752528"/>
          </a:xfrm>
          <a:prstGeom prst="rect">
            <a:avLst/>
          </a:prstGeom>
          <a:noFill/>
          <a:ln w="76200">
            <a:solidFill>
              <a:srgbClr val="0070C0"/>
            </a:solidFill>
          </a:ln>
        </p:spPr>
      </p:pic>
      <p:pic>
        <p:nvPicPr>
          <p:cNvPr id="3074" name="Picture 2" descr="C:\Users\User\Desktop\СШ 10\педсовет СШ10 январь 2015\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700808"/>
            <a:ext cx="3272140" cy="350081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3834" y="404664"/>
            <a:ext cx="230037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Монотипия.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C:\Users\User\Desktop\Секция СШ декабрь 2014\МОЯ ПАПКА\3. монотипия\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760"/>
            <a:ext cx="5534618" cy="3960440"/>
          </a:xfrm>
          <a:prstGeom prst="rect">
            <a:avLst/>
          </a:prstGeom>
          <a:noFill/>
        </p:spPr>
      </p:pic>
      <p:pic>
        <p:nvPicPr>
          <p:cNvPr id="38915" name="Picture 3" descr="C:\Users\User\Desktop\Секция СШ декабрь 2014\МОЯ ПАПКА\3. монотипия\12.jpg"/>
          <p:cNvPicPr>
            <a:picLocks noChangeAspect="1" noChangeArrowheads="1"/>
          </p:cNvPicPr>
          <p:nvPr/>
        </p:nvPicPr>
        <p:blipFill>
          <a:blip r:embed="rId3" cstate="print">
            <a:lum bright="20000" contrast="30000"/>
          </a:blip>
          <a:srcRect/>
          <a:stretch>
            <a:fillRect/>
          </a:stretch>
        </p:blipFill>
        <p:spPr bwMode="auto">
          <a:xfrm>
            <a:off x="5604328" y="1124744"/>
            <a:ext cx="3257805" cy="48245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3834" y="404664"/>
            <a:ext cx="230037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Монотипия.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 descr="C:\Users\User\Desktop\Секция СШ декабрь 2014\МОЯ ПАПКА\3. монотипия\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24744"/>
            <a:ext cx="3832428" cy="5004049"/>
          </a:xfrm>
          <a:prstGeom prst="rect">
            <a:avLst/>
          </a:prstGeom>
          <a:noFill/>
        </p:spPr>
      </p:pic>
      <p:pic>
        <p:nvPicPr>
          <p:cNvPr id="39939" name="Picture 3" descr="C:\Users\User\Desktop\Секция СШ декабрь 2014\МОЯ ПАПКА\3. монотипия\006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0" y="1484784"/>
            <a:ext cx="4933456" cy="448295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163653" y="333237"/>
            <a:ext cx="6515565" cy="18158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Хороших методов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существует ровно</a:t>
            </a:r>
            <a:r>
              <a:rPr kumimoji="0" lang="ru-RU" sz="28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столько,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сколько существует хороших учителей.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(математик) </a:t>
            </a:r>
            <a:r>
              <a:rPr kumimoji="0" lang="ru-RU" sz="28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Д.Пойа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39552" y="2257128"/>
            <a:ext cx="8316415" cy="37856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19100" algn="l"/>
              </a:tabLst>
            </a:pPr>
            <a:r>
              <a:rPr kumimoji="0" lang="ru-RU" sz="4000" b="1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повышение профессионализма и мастерства учителя, освоение новых технологий обучения и их применение на уроках и во внеурочное время.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3834" y="404664"/>
            <a:ext cx="230037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Монотипия.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C:\Users\User\Desktop\Секция СШ декабрь 2014\МОЯ ПАПКА\3. монотипия\8.JPG"/>
          <p:cNvPicPr>
            <a:picLocks noChangeAspect="1" noChangeArrowheads="1"/>
          </p:cNvPicPr>
          <p:nvPr/>
        </p:nvPicPr>
        <p:blipFill>
          <a:blip r:embed="rId2" cstate="print">
            <a:lum bright="10000" contrast="30000"/>
          </a:blip>
          <a:srcRect/>
          <a:stretch>
            <a:fillRect/>
          </a:stretch>
        </p:blipFill>
        <p:spPr bwMode="auto">
          <a:xfrm>
            <a:off x="539552" y="1124744"/>
            <a:ext cx="3982172" cy="5510388"/>
          </a:xfrm>
          <a:prstGeom prst="rect">
            <a:avLst/>
          </a:prstGeom>
          <a:noFill/>
        </p:spPr>
      </p:pic>
      <p:pic>
        <p:nvPicPr>
          <p:cNvPr id="40963" name="Picture 3" descr="C:\Users\User\Desktop\Секция СШ декабрь 2014\МОЯ ПАПКА\3. монотипия\11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/>
          <a:stretch>
            <a:fillRect/>
          </a:stretch>
        </p:blipFill>
        <p:spPr bwMode="auto">
          <a:xfrm>
            <a:off x="5148064" y="1196751"/>
            <a:ext cx="3475266" cy="544525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573834" y="404664"/>
            <a:ext cx="230037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Монотипия.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C:\Users\User\Desktop\Секция СШ декабрь 2014\МОЯ ПАПКА\3. монотипия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052736"/>
            <a:ext cx="3816424" cy="5552027"/>
          </a:xfrm>
          <a:prstGeom prst="rect">
            <a:avLst/>
          </a:prstGeom>
          <a:noFill/>
        </p:spPr>
      </p:pic>
      <p:pic>
        <p:nvPicPr>
          <p:cNvPr id="41987" name="Picture 3" descr="C:\Users\User\Desktop\Секция СШ декабрь 2014\МОЯ ПАПКА\3. монотипия\10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4644008" y="1052736"/>
            <a:ext cx="3960440" cy="551360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70683" y="404664"/>
            <a:ext cx="430669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Аппликация из скорлупы.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User\Desktop\СШ 10\педсовет СШ10 январь 2015\МОЯ ПАПКА\7. рисование  крупами, скорлупа\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012994" cy="5284118"/>
          </a:xfrm>
          <a:prstGeom prst="rect">
            <a:avLst/>
          </a:prstGeom>
          <a:noFill/>
        </p:spPr>
      </p:pic>
      <p:pic>
        <p:nvPicPr>
          <p:cNvPr id="4099" name="Picture 3" descr="C:\Users\User\Desktop\СШ 10\педсовет СШ10 январь 2015\МОЯ ПАПКА\7. рисование  крупами, скорлупа\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268760"/>
            <a:ext cx="2232248" cy="5361926"/>
          </a:xfrm>
          <a:prstGeom prst="rect">
            <a:avLst/>
          </a:prstGeom>
          <a:noFill/>
        </p:spPr>
      </p:pic>
      <p:pic>
        <p:nvPicPr>
          <p:cNvPr id="4100" name="Picture 4" descr="C:\Users\User\Desktop\СШ 10\педсовет СШ10 январь 2015\МОЯ ПАПКА\7. рисование  крупами, скорлупа\008.jpg"/>
          <p:cNvPicPr>
            <a:picLocks noChangeAspect="1"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5652120" y="1268760"/>
            <a:ext cx="3299059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25798" y="404664"/>
            <a:ext cx="439646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Аппликация из скорлупы.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Users\User\Desktop\СШ 10\педсовет СШ10 январь 2015\МОЯ ПАПКА\7. рисование  крупами, скорлупа\IMAG1966.jpg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6367516" y="1196752"/>
            <a:ext cx="2600652" cy="4104456"/>
          </a:xfrm>
          <a:prstGeom prst="rect">
            <a:avLst/>
          </a:prstGeom>
          <a:noFill/>
        </p:spPr>
      </p:pic>
      <p:pic>
        <p:nvPicPr>
          <p:cNvPr id="5123" name="Picture 3" descr="C:\Users\User\Desktop\СШ 10\педсовет СШ10 январь 2015\МОЯ ПАПКА\7. рисование  крупами, скорлупа\IMAG1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2808312" cy="4131293"/>
          </a:xfrm>
          <a:prstGeom prst="rect">
            <a:avLst/>
          </a:prstGeom>
          <a:noFill/>
        </p:spPr>
      </p:pic>
      <p:pic>
        <p:nvPicPr>
          <p:cNvPr id="5124" name="Picture 4" descr="C:\Users\User\Desktop\СШ 10\педсовет СШ10 январь 2015\МОЯ ПАПКА\7. рисование  крупами, скорлупа\0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1196752"/>
            <a:ext cx="3046163" cy="44650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97663" y="404664"/>
            <a:ext cx="365273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Аппликация из круп.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User\Desktop\СШ 10\педсовет СШ10 январь 2015\МОЯ ПАПКА\7. рисование  крупами, скорлупа\IMAG12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24744"/>
            <a:ext cx="3888432" cy="5517847"/>
          </a:xfrm>
          <a:prstGeom prst="rect">
            <a:avLst/>
          </a:prstGeom>
          <a:noFill/>
        </p:spPr>
      </p:pic>
      <p:pic>
        <p:nvPicPr>
          <p:cNvPr id="6147" name="Picture 3" descr="C:\Users\User\Desktop\СШ 10\педсовет СШ10 январь 2015\МОЯ ПАПКА\7. рисование  крупами, скорлупа\IMAG1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5180" y="1124743"/>
            <a:ext cx="3900222" cy="54726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28331" y="404664"/>
            <a:ext cx="3191386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 и свечка.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1" name="Picture 3" descr="C:\Users\User\Desktop\СШ 10\педсовет СШ10 январь 2015\МОЯ ПАПКА\11. акварель и\011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3781453" cy="4608512"/>
          </a:xfrm>
          <a:prstGeom prst="rect">
            <a:avLst/>
          </a:prstGeom>
          <a:noFill/>
        </p:spPr>
      </p:pic>
      <p:pic>
        <p:nvPicPr>
          <p:cNvPr id="7172" name="Picture 4" descr="C:\Users\User\Desktop\СШ 10\педсовет СШ10 январь 2015\МОЯ ПАПКА\11. акварель и\14561_723436351322f4d17b9346a229c5ce80.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628800"/>
            <a:ext cx="4669678" cy="38443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128331" y="404664"/>
            <a:ext cx="3191386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 и свечка.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4" name="Picture 2" descr="C:\Users\User\Desktop\СШ 10\педсовет СШ10 январь 2015\МОЯ ПАПКА\11. акварель и\IMG_7109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4860032" y="1196752"/>
            <a:ext cx="3562642" cy="5109470"/>
          </a:xfrm>
          <a:prstGeom prst="rect">
            <a:avLst/>
          </a:prstGeom>
          <a:noFill/>
        </p:spPr>
      </p:pic>
      <p:pic>
        <p:nvPicPr>
          <p:cNvPr id="64515" name="Picture 3" descr="C:\Users\User\Desktop\СШ 10\педсовет СШ10 январь 2015\МОЯ ПАПКА\11. акварель и\cards08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179512" y="1268760"/>
            <a:ext cx="4664943" cy="48622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299754" y="404664"/>
            <a:ext cx="2848537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 и соль.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C:\Users\User\Desktop\СШ 10\педсовет СШ10 январь 2015\МОЯ ПАПКА\11. акварель и\post-16286-1279828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56792"/>
            <a:ext cx="3078342" cy="4104456"/>
          </a:xfrm>
          <a:prstGeom prst="rect">
            <a:avLst/>
          </a:prstGeom>
          <a:noFill/>
        </p:spPr>
      </p:pic>
      <p:pic>
        <p:nvPicPr>
          <p:cNvPr id="8196" name="Picture 4" descr="&amp;ZHcy;&amp;icy;&amp;vcy;&amp;ocy;&amp;pcy;&amp;icy;&amp;scy;&amp;softcy; &quot; &amp;Scy;&amp;tcy;&amp;rcy;&amp;acy;&amp;ncy;&amp;icy;&amp;tscy;&amp;acy;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1556792"/>
            <a:ext cx="5481725" cy="40324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521819" y="404664"/>
            <a:ext cx="4404411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Акварель и мятая бумага.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1" name="Picture 1" descr="C:\Users\User\Desktop\СШ 10\педсовет СШ10 январь 2015\МОЯ ПАПКА\11. акварель и\foto0686.jpg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323528" y="1052735"/>
            <a:ext cx="4032448" cy="5376597"/>
          </a:xfrm>
          <a:prstGeom prst="rect">
            <a:avLst/>
          </a:prstGeom>
          <a:noFill/>
        </p:spPr>
      </p:pic>
      <p:pic>
        <p:nvPicPr>
          <p:cNvPr id="30722" name="Picture 2" descr="C:\Users\User\Desktop\СШ 10\педсовет СШ10 январь 2015\МОЯ ПАПКА\11. акварель и\56b91d4939c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052736"/>
            <a:ext cx="4104456" cy="53728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43014" y="404664"/>
            <a:ext cx="1762021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Оригами.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Picture 1" descr="C:\Users\User\Desktop\СШ 10\педсовет СШ10 январь 2015\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196752"/>
            <a:ext cx="3727781" cy="5329983"/>
          </a:xfrm>
          <a:prstGeom prst="rect">
            <a:avLst/>
          </a:prstGeom>
          <a:noFill/>
        </p:spPr>
      </p:pic>
      <p:pic>
        <p:nvPicPr>
          <p:cNvPr id="29698" name="Picture 2" descr="C:\Users\User\Desktop\СШ 10\педсовет СШ10 январь 2015\0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574" y="1196752"/>
            <a:ext cx="3659731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230451"/>
            <a:ext cx="8352928" cy="60016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/>
              <a:t>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Есть множество определений понятия </a:t>
            </a:r>
            <a:r>
              <a:rPr lang="ru-RU" sz="3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«педагогическая технология».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Я хотела бы выбрать следующее: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построение деятельности педагога,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которой все входящие в него действия представлены в определенной последовательности и целостности,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выполнение предполагает достижение необходимого результата и имеет прогнозируемый характер.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Сегодня насчитывается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больше сотни  образовательных технологий.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43014" y="404664"/>
            <a:ext cx="1762021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Оригами.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5538" name="Picture 2" descr="C:\Users\User\Desktop\СШ 10\педсовет СШ10 январь 2015\МОЯ ПАПКА\12. оригами\IMG_7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8039464" cy="561662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43014" y="404664"/>
            <a:ext cx="1762021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Оригами.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C:\Users\User\Desktop\СШ 10\педсовет СШ10 январь 2015\МОЯ ПАПКА\12. оригами\IMG_71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196752"/>
            <a:ext cx="4649954" cy="5301208"/>
          </a:xfrm>
          <a:prstGeom prst="rect">
            <a:avLst/>
          </a:prstGeom>
          <a:noFill/>
        </p:spPr>
      </p:pic>
      <p:pic>
        <p:nvPicPr>
          <p:cNvPr id="63491" name="Picture 3" descr="C:\Users\User\Desktop\СШ 10\педсовет СШ10 январь 2015\МОЯ ПАПКА\12. оригами\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412776"/>
            <a:ext cx="3907358" cy="46918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425961" y="404664"/>
            <a:ext cx="4596130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Торцевание. Работы детей.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Picture 1" descr="C:\Users\User\Desktop\СШ 10\педсовет СШ10 январь 2015\МОЯ ПАПКА\13. торцевание\0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2635796" cy="3806429"/>
          </a:xfrm>
          <a:prstGeom prst="rect">
            <a:avLst/>
          </a:prstGeom>
          <a:noFill/>
        </p:spPr>
      </p:pic>
      <p:pic>
        <p:nvPicPr>
          <p:cNvPr id="28674" name="Picture 2" descr="C:\Users\User\Desktop\СШ 10\педсовет СШ10 январь 2015\МОЯ ПАПКА\13. торцевание\PICT4353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268760"/>
            <a:ext cx="5983345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6726" y="404664"/>
            <a:ext cx="393460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Объемная аппликация.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49" name="Picture 1" descr="C:\Users\User\Desktop\СШ 10\педсовет СШ10 январь 2015\МОЯ ПАПКА\8. объемная аппликация\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196752"/>
            <a:ext cx="4215625" cy="5317962"/>
          </a:xfrm>
          <a:prstGeom prst="rect">
            <a:avLst/>
          </a:prstGeom>
          <a:noFill/>
        </p:spPr>
      </p:pic>
      <p:pic>
        <p:nvPicPr>
          <p:cNvPr id="27650" name="Picture 2" descr="C:\Users\User\Desktop\СШ 10\педсовет СШ10 январь 2015\МОЯ ПАПКА\8. объемная аппликация\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196752"/>
            <a:ext cx="3792211" cy="52980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56726" y="404664"/>
            <a:ext cx="3934602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Объемная аппликация.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2" name="Picture 2" descr="C:\Users\User\Desktop\СШ 10\педсовет СШ10 январь 2015\МОЯ ПАПКА\8. объемная аппликация\IMG_71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7566553" cy="530305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91682" y="404664"/>
            <a:ext cx="186467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Квиллинг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4034" name="Picture 2" descr="C:\Users\User\Desktop\Секция СШ декабрь 2014\МОЯ ПАПКА\4. квиллинг\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52736"/>
            <a:ext cx="4092941" cy="4104456"/>
          </a:xfrm>
          <a:prstGeom prst="rect">
            <a:avLst/>
          </a:prstGeom>
          <a:noFill/>
        </p:spPr>
      </p:pic>
      <p:pic>
        <p:nvPicPr>
          <p:cNvPr id="44035" name="Picture 3" descr="C:\Users\User\Desktop\Секция СШ декабрь 2014\МОЯ ПАПКА\4. квиллинг\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052736"/>
            <a:ext cx="3818206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791682" y="404664"/>
            <a:ext cx="186467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Квиллинг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5058" name="Picture 2" descr="C:\Users\User\Desktop\Секция СШ декабрь 2014\МОЯ ПАПКА\4. квиллинг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5" y="1124744"/>
            <a:ext cx="8530757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74991" y="260648"/>
            <a:ext cx="277909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Айрис-фолдинг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2466" name="Picture 2" descr="C:\Users\User\Desktop\Секция СШ декабрь 2014\МОЯ ПАПКА\5. айрис-фолдинг\IMAG03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4024491" cy="5616624"/>
          </a:xfrm>
          <a:prstGeom prst="rect">
            <a:avLst/>
          </a:prstGeom>
          <a:noFill/>
        </p:spPr>
      </p:pic>
      <p:pic>
        <p:nvPicPr>
          <p:cNvPr id="62467" name="Picture 3" descr="C:\Users\User\Desktop\Секция СШ декабрь 2014\МОЯ ПАПКА\5. айрис-фолдинг\IMG_5833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932040" y="980728"/>
            <a:ext cx="3893937" cy="558956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29667" y="188640"/>
            <a:ext cx="277909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Айрис-фолдинг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0" name="Picture 2" descr="C:\Users\User\Desktop\Секция СШ декабрь 2014\МОЯ ПАПКА\5. айрис-фолдинг\IMG_5832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611560" y="836712"/>
            <a:ext cx="8064896" cy="57988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29667" y="188640"/>
            <a:ext cx="277909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Айрис-фолдинг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4514" name="Picture 2" descr="C:\Users\User\Desktop\Секция СШ декабрь 2014\МОЯ ПАПКА\5. айрис-фолдинг\IMG_5837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323528" y="836712"/>
            <a:ext cx="4213221" cy="5832648"/>
          </a:xfrm>
          <a:prstGeom prst="rect">
            <a:avLst/>
          </a:prstGeom>
          <a:noFill/>
        </p:spPr>
      </p:pic>
      <p:pic>
        <p:nvPicPr>
          <p:cNvPr id="64515" name="Picture 3" descr="C:\Users\User\Desktop\Секция СШ декабрь 2014\МОЯ ПАПКА\5. айрис-фолдинг\IMG_5834.JP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4644008" y="1052736"/>
            <a:ext cx="4236220" cy="50014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332656"/>
            <a:ext cx="8352928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Возникает вопрос: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сделать урок изобразительного искусства для учащихся значимым, таким же,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 и «основные» уроки?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Какие средства выбрать?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3068960"/>
            <a:ext cx="8280920" cy="310854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На каждом уроке необходимо поддерживать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атмосферу увлеченности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Это зависит и от личности учителя, его живого слова, умения интересно преподнести материал.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Ведь одну и ту же тему каждый учитель преподносит по-своему.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одна, а вариантов ее решения множество.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329667" y="188640"/>
            <a:ext cx="277909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Айрис-фолдинг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2" descr="C:\Users\User\Desktop\СШ 10\педсовет СШ10 январь 2015\МОЯ ПАПКА\5. айрис-фолдинг\IMAG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6712"/>
            <a:ext cx="4176464" cy="5783590"/>
          </a:xfrm>
          <a:prstGeom prst="rect">
            <a:avLst/>
          </a:prstGeom>
          <a:noFill/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836712"/>
            <a:ext cx="3744416" cy="582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03740" y="188640"/>
            <a:ext cx="1830949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Декупаж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7586" name="Picture 2" descr="C:\Users\User\Desktop\Секция СШ декабрь 2014\МОЯ ПАПКА\6. декупаж\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08720"/>
            <a:ext cx="3969911" cy="5459438"/>
          </a:xfrm>
          <a:prstGeom prst="rect">
            <a:avLst/>
          </a:prstGeom>
          <a:noFill/>
        </p:spPr>
      </p:pic>
      <p:pic>
        <p:nvPicPr>
          <p:cNvPr id="67587" name="Picture 3" descr="C:\Users\User\Desktop\Секция СШ декабрь 2014\МОЯ ПАПКА\6. декупаж\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4572000" y="908720"/>
            <a:ext cx="3960440" cy="54464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03740" y="188640"/>
            <a:ext cx="1830949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Декупаж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8610" name="Picture 2" descr="C:\Users\User\Desktop\СШ 10\педсовет СШ10 январь 2015\МОЯ ПАПКА\6. декупаж\IMG_47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68760"/>
            <a:ext cx="3976930" cy="4392488"/>
          </a:xfrm>
          <a:prstGeom prst="rect">
            <a:avLst/>
          </a:prstGeom>
          <a:noFill/>
        </p:spPr>
      </p:pic>
      <p:pic>
        <p:nvPicPr>
          <p:cNvPr id="68611" name="Picture 3" descr="C:\Users\User\Desktop\СШ 10\педсовет СШ10 январь 2015\МОЯ ПАПКА\6. декупаж\IMG_47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2"/>
            <a:ext cx="4640371" cy="43924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71175" y="404664"/>
            <a:ext cx="370569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Витражная техника.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7" name="Picture 1" descr="C:\Users\User\Desktop\СШ 10\педсовет СШ10 январь 2015\МОЯ ПАПКА\14. витраж\023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259632" y="1196752"/>
            <a:ext cx="6480720" cy="535409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826296" y="404664"/>
            <a:ext cx="3795463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Витражная техника.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313" name="Picture 1" descr="C:\Users\User\Desktop\СШ 10\педсовет СШ10 январь 2015\МОЯ ПАПКА\14. витраж\IMG_7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119043" cy="56612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052202" y="404664"/>
            <a:ext cx="1343638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Батик.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1" name="Picture 3" descr="C:\Users\User\Desktop\СШ 10\педсовет СШ10 январь 2015\МОЯ ПАПКА\9. батик\IMAG2623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323528" y="1052736"/>
            <a:ext cx="4248472" cy="5543948"/>
          </a:xfrm>
          <a:prstGeom prst="rect">
            <a:avLst/>
          </a:prstGeom>
          <a:noFill/>
        </p:spPr>
      </p:pic>
      <p:pic>
        <p:nvPicPr>
          <p:cNvPr id="12292" name="Picture 4" descr="C:\Users\User\Desktop\СШ 10\педсовет СШ10 январь 2015\МОЯ ПАПКА\9. батик\IMAG2624.jpg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4694102" y="1052736"/>
            <a:ext cx="4258871" cy="55446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59237" y="404664"/>
            <a:ext cx="1729576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Гратаж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1" name="Picture 1" descr="C:\Users\User\Desktop\СШ 10\педсовет СШ10 январь 2015\МОЯ ПАПКА\10. гратаж\002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827584" y="1196752"/>
            <a:ext cx="7704856" cy="51593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859237" y="404664"/>
            <a:ext cx="1729576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Гратаж</a:t>
            </a: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9634" name="Picture 2" descr="C:\Users\User\Desktop\СШ 10\педсовет СШ10 январь 2015\МОЯ ПАПКА\10. гратаж\003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755576" y="1196752"/>
            <a:ext cx="7690746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82" y="214291"/>
            <a:ext cx="8640000" cy="6372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художественная техника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которая применяется на уроках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«ИЗО и художественный труд»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развивает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ребёнка физически,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также 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подготавливает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таким трудным,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мой взгляд, предметам как черчение и геометрии (и даже к русскому языку).</a:t>
            </a:r>
            <a:r>
              <a:rPr lang="ru-RU" sz="2800" b="1" dirty="0" smtClean="0">
                <a:solidFill>
                  <a:srgbClr val="002060"/>
                </a:solidFill>
              </a:rPr>
              <a:t> </a:t>
            </a:r>
          </a:p>
          <a:p>
            <a:endParaRPr lang="ru-RU" sz="2800" dirty="0" smtClean="0"/>
          </a:p>
          <a:p>
            <a:pPr algn="ctr"/>
            <a:r>
              <a:rPr lang="ru-RU" sz="2400" dirty="0" smtClean="0"/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Декоративное искусство не только продолжает жить в современном мире, но и находит новые формы, материалы, средства выразительности.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Предоставлен огромный выбор различных материалов, ребенок свободен в осуществлении творческих замыслов.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Можно экспериментировать с материалом, формой, цветом, создавая всякий раз что-то новое.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1"/>
          <p:cNvSpPr>
            <a:spLocks noChangeArrowheads="1"/>
          </p:cNvSpPr>
          <p:nvPr/>
        </p:nvSpPr>
        <p:spPr bwMode="auto">
          <a:xfrm>
            <a:off x="179512" y="188640"/>
            <a:ext cx="8712968" cy="649408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На уроках изобразительного искусства, мы учимся применять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разные художественные материалы: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акварель, гуашь, гелиевая ручка, пастель, цветные карандаши, пластилин.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Новые материалы и новые приемы работы вызывают у учеников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удивление и неподдельный интерес.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На всех ступенях обучения изобразительному искусству  можно использовать различные техники изображения и различные подходы к выполнению художественных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работ,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что делает каждую из них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индивидуальной.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C:\Users\User\Desktop\Секция СШ декабрь 2014\МОЯ ПАПКА\1. виды графики\5 класс фрукты, овощи\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984850"/>
            <a:ext cx="3779912" cy="3689162"/>
          </a:xfrm>
          <a:prstGeom prst="rect">
            <a:avLst/>
          </a:prstGeom>
          <a:noFill/>
        </p:spPr>
      </p:pic>
      <p:pic>
        <p:nvPicPr>
          <p:cNvPr id="6" name="Picture 3" descr="C:\Users\User\Desktop\Секция СШ декабрь 2014\МОЯ ПАПКА\1. виды графики\5 класс фрукты, овощи\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1628800"/>
            <a:ext cx="3384376" cy="3467616"/>
          </a:xfrm>
          <a:prstGeom prst="rect">
            <a:avLst/>
          </a:prstGeom>
          <a:noFill/>
        </p:spPr>
      </p:pic>
      <p:pic>
        <p:nvPicPr>
          <p:cNvPr id="7" name="Picture 2" descr="C:\Users\User\Desktop\Секция СШ декабрь 2014\МОЯ ПАПКА\1. виды графики\5 класс фрукты, овощи\0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908720"/>
            <a:ext cx="2961459" cy="3744416"/>
          </a:xfrm>
          <a:prstGeom prst="rect">
            <a:avLst/>
          </a:prstGeom>
          <a:noFill/>
        </p:spPr>
      </p:pic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999785" y="404664"/>
            <a:ext cx="3448445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тилизация яблока.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760811" y="404664"/>
            <a:ext cx="3926395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тилизация растений.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43000"/>
            <a:ext cx="5507657" cy="59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 descr="C:\Users\User\Desktop\Секция СШ декабрь 2014\МОЯ ПАПКА\1. виды графики\6 класс растения, животные, рыбы\020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407199" y="1124744"/>
            <a:ext cx="3736801" cy="51845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44593" y="404664"/>
            <a:ext cx="4158831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тилизация животных.</a:t>
            </a:r>
          </a:p>
        </p:txBody>
      </p:sp>
      <p:pic>
        <p:nvPicPr>
          <p:cNvPr id="22530" name="Picture 2" descr="C:\Users\User\Desktop\Секция СШ декабрь 2014\МОЯ ПАПКА\1. виды графики\6 класс растения, животные, рыбы\019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572000" y="1268760"/>
            <a:ext cx="4163204" cy="5330752"/>
          </a:xfrm>
          <a:prstGeom prst="rect">
            <a:avLst/>
          </a:prstGeom>
          <a:noFill/>
        </p:spPr>
      </p:pic>
      <p:pic>
        <p:nvPicPr>
          <p:cNvPr id="22531" name="Picture 3" descr="C:\Users\User\Desktop\Секция СШ декабрь 2014\МОЯ ПАПКА\1. виды графики\6 класс растения, животные, рыбы\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268760"/>
            <a:ext cx="3528053" cy="2646040"/>
          </a:xfrm>
          <a:prstGeom prst="rect">
            <a:avLst/>
          </a:prstGeom>
          <a:noFill/>
        </p:spPr>
      </p:pic>
      <p:pic>
        <p:nvPicPr>
          <p:cNvPr id="22532" name="Picture 4" descr="C:\Users\User\Desktop\Секция СШ декабрь 2014\МОЯ ПАПКА\1. виды графики\6 класс растения, животные, рыбы\8.JPG"/>
          <p:cNvPicPr>
            <a:picLocks noChangeAspect="1" noChangeArrowheads="1"/>
          </p:cNvPicPr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827584" y="4005064"/>
            <a:ext cx="3466940" cy="25922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187242" y="404664"/>
            <a:ext cx="3073534" cy="52322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800" b="1" i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</a:t>
            </a:r>
            <a:r>
              <a:rPr kumimoji="0" lang="ru-RU" sz="2800" b="1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тилизация рыб.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9" name="Picture 3" descr="C:\Users\User\Desktop\Секция СШ декабрь 2014\МОЯ ПАПКА\1. виды графики\6 класс растения, животные, рыбы\018.jpg"/>
          <p:cNvPicPr>
            <a:picLocks noChangeAspect="1" noChangeArrowheads="1"/>
          </p:cNvPicPr>
          <p:nvPr/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4932040" y="1196752"/>
            <a:ext cx="3744982" cy="5282833"/>
          </a:xfrm>
          <a:prstGeom prst="rect">
            <a:avLst/>
          </a:prstGeom>
          <a:noFill/>
        </p:spPr>
      </p:pic>
      <p:pic>
        <p:nvPicPr>
          <p:cNvPr id="6" name="Picture 4" descr="C:\Users\User\Desktop\Секция СШ декабрь 2014\МОЯ ПАПКА\1. виды графики\6 класс растения, животные, рыбы\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4680520" cy="4680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339</TotalTime>
  <Words>476</Words>
  <Application>Microsoft Office PowerPoint</Application>
  <PresentationFormat>Экран (4:3)</PresentationFormat>
  <Paragraphs>82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ROST</cp:lastModifiedBy>
  <cp:revision>87</cp:revision>
  <dcterms:created xsi:type="dcterms:W3CDTF">2014-12-27T16:04:22Z</dcterms:created>
  <dcterms:modified xsi:type="dcterms:W3CDTF">2019-04-21T18:23:59Z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4013963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S10.0.0</vt:lpwstr>
  </property>
</Properties>
</file>