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3" r:id="rId2"/>
    <p:sldId id="272" r:id="rId3"/>
    <p:sldId id="257" r:id="rId4"/>
    <p:sldId id="273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74" r:id="rId13"/>
    <p:sldId id="275" r:id="rId14"/>
    <p:sldId id="270" r:id="rId15"/>
    <p:sldId id="280" r:id="rId16"/>
    <p:sldId id="279" r:id="rId17"/>
    <p:sldId id="276" r:id="rId18"/>
    <p:sldId id="277" r:id="rId19"/>
    <p:sldId id="281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55" autoAdjust="0"/>
  </p:normalViewPr>
  <p:slideViewPr>
    <p:cSldViewPr>
      <p:cViewPr varScale="1">
        <p:scale>
          <a:sx n="63" d="100"/>
          <a:sy n="63" d="100"/>
        </p:scale>
        <p:origin x="-15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62AB0-C0A9-4D40-901D-79F2D73D0D28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5DD4-4163-433D-B2ED-A75C024F47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46BF-7EEE-46F2-BBBF-98F23CB82B87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5B89D-9C05-4644-B951-4251741A8E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5B89D-9C05-4644-B951-4251741A8E2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71;&#1044;&#1067;&#1050;&#1048;&#1053;&#1040;%20&#1052;.&#1070;.%20&#1058;&#1091;&#1083;&#1100;&#1089;&#1082;&#1072;&#1103;%20&#1086;&#1073;&#1083;&#1072;&#1089;&#1090;&#1100;,%20&#1075;.%20&#1045;&#1092;&#1088;&#1077;&#1084;&#1086;&#1074;\&#1059;&#1088;&#1086;&#1082;%205%20&#1082;&#1083;&#1072;&#1089;&#1089;%20&#1059;&#1073;&#1088;&#1072;&#1085;&#1089;&#1090;&#1074;&#1086;%20&#1088;&#1091;&#1089;&#1089;&#1082;&#1086;&#1081;%20&#1080;&#1079;&#1073;&#1099;%20(&#1086;&#1082;&#1085;&#1086;)%20-%20&#1071;&#1076;&#1099;&#1082;&#1080;&#1085;&#1072;%20&#1052;.&#1070;\&#1055;&#1088;&#1077;&#1079;&#1077;&#1085;&#1090;&#1072;&#1094;&#1080;&#1103;%20&#1054;&#1082;&#1086;&#1096;&#1082;&#1080;%20&#1088;&#1091;&#1089;&#1089;&#1082;&#1080;&#1093;%20&#1080;&#1079;&#1073;%205%20&#1082;&#1083;&#1072;&#1089;&#1089;.mp4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ekt-sam.ru/rezba/reznye-nalichniki-na-okna-doma.html" TargetMode="External"/><Relationship Id="rId2" Type="http://schemas.openxmlformats.org/officeDocument/2006/relationships/hyperlink" Target="https://kelohouse.ru/alybom5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24744"/>
            <a:ext cx="64008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«Убранство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русской избы»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404664"/>
            <a:ext cx="6400800" cy="6596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Презентация. Урок в 5 классе.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mtdata.ru/u3/photo9E04/20519942270-0/original.jpg#205199422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348880"/>
            <a:ext cx="3744416" cy="314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59832" y="5877272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Тульская область, г. Ефремов, МКОУ «СШ № 10»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учитель: Ядыкина Марина Юрьевна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115616" y="188640"/>
            <a:ext cx="777686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Верхняя часть-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кокошник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выступающий полукруглый или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каплевидный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элемент, украшающий верхнюю планку наличника. Кокошник всегда украшался богаче всего. Это и резные диадемы, накладные розетки, ушки, плечики.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Нижняя часть окна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фартук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Декоративное дополнение подоконного пояса, украшается различными резными свесами и декоративными накладками.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Вертикальные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стойки,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боковые наличники,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назывались 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полотенцами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благодаря сходству с декоративными полотняными полотенцами.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Украшаются основном симметричными орнаментами. На боковые части наличника также могут устанавливаться створки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ставень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ROST\Desktop\фото урок\IMG_20190515_103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276872"/>
            <a:ext cx="3344111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ROST\Desktop\фото урок\IMG_20190515_103523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276872"/>
            <a:ext cx="3096344" cy="42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259632" y="332656"/>
            <a:ext cx="75243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чего нужны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ставни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? Ставни служили защитным экраном от палящих лучей солнца, создавая прохладу и тишину в доме, кроме того в зимние дни они были хорошей преградой от холода, ветра и дождей. Так же могли вырезаться из дерева или украшаться рисунками.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ROST\Desktop\фото урок\IMG_20190515_103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456384" cy="523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ROST\Desktop\фото урок\IMG_20190515_114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340767"/>
            <a:ext cx="3456384" cy="512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188640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Сейчас мы посмотрим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видео-клип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«Окошки русских изб». Во время просмотра, постарайтесь рассмотреть все детали, о которых мы с вами говорили.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ROST\Desktop\фото урок\IMG_20190515_113059.jpg"/>
          <p:cNvPicPr>
            <a:picLocks noChangeAspect="1" noChangeArrowheads="1"/>
          </p:cNvPicPr>
          <p:nvPr/>
        </p:nvPicPr>
        <p:blipFill>
          <a:blip r:embed="rId3" cstate="print"/>
          <a:srcRect l="22222" r="23232"/>
          <a:stretch>
            <a:fillRect/>
          </a:stretch>
        </p:blipFill>
        <p:spPr bwMode="auto">
          <a:xfrm>
            <a:off x="251520" y="332656"/>
            <a:ext cx="1705711" cy="208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C:\Users\ROST\Desktop\фото урок\IMG_20190515_113137.jpg"/>
          <p:cNvPicPr>
            <a:picLocks noChangeAspect="1" noChangeArrowheads="1"/>
          </p:cNvPicPr>
          <p:nvPr/>
        </p:nvPicPr>
        <p:blipFill>
          <a:blip r:embed="rId4" cstate="print"/>
          <a:srcRect l="17949" r="25641"/>
          <a:stretch>
            <a:fillRect/>
          </a:stretch>
        </p:blipFill>
        <p:spPr bwMode="auto">
          <a:xfrm>
            <a:off x="251520" y="2564904"/>
            <a:ext cx="1689629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C:\Users\ROST\Desktop\фото урок\IMG_20190515_113226.jpg"/>
          <p:cNvPicPr>
            <a:picLocks noChangeAspect="1" noChangeArrowheads="1"/>
          </p:cNvPicPr>
          <p:nvPr/>
        </p:nvPicPr>
        <p:blipFill>
          <a:blip r:embed="rId5" cstate="print"/>
          <a:srcRect l="19048" r="36508"/>
          <a:stretch>
            <a:fillRect/>
          </a:stretch>
        </p:blipFill>
        <p:spPr bwMode="auto">
          <a:xfrm>
            <a:off x="251520" y="4653136"/>
            <a:ext cx="1723329" cy="169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Презентация Окошки русских изб 5 класс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195735" y="908720"/>
            <a:ext cx="6720747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404664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Первичное осмысление и закрепление (2 минуты).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Сейчас, внимание на доску (</a:t>
            </a:r>
            <a:r>
              <a:rPr lang="ru-RU" sz="1400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рисунок учителя на доске по заполнению листа-композиции, схематическое рисование элементов окна).</a:t>
            </a: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ROST\Desktop\фото урок\IMG_20190515_104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84784"/>
            <a:ext cx="4497463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ROST\Desktop\фото урок\IMG_20190515_103604.jpg"/>
          <p:cNvPicPr>
            <a:picLocks noChangeAspect="1" noChangeArrowheads="1"/>
          </p:cNvPicPr>
          <p:nvPr/>
        </p:nvPicPr>
        <p:blipFill>
          <a:blip r:embed="rId3" cstate="print"/>
          <a:srcRect l="22456" r="20155"/>
          <a:stretch>
            <a:fillRect/>
          </a:stretch>
        </p:blipFill>
        <p:spPr bwMode="auto">
          <a:xfrm>
            <a:off x="1259632" y="1484784"/>
            <a:ext cx="2882425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259632" y="404664"/>
            <a:ext cx="756084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Постановка творческой задачи. (21 мин)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Ребята, предлагаю вам, по моему примерному рисунку, выполнить свой рисунок окна: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выполнить декоративное оформление окна с наличниками – 1 вариант.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выполнить декоративное оформление окна со ставнями – 2 вариант.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Материал, которым вы будете раскрашивать ваше окно на ваш выбор: гуашь или акварель.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Так же вам могут помочь фотографии из учебника, страница 20-29. Пожалуйста, рассмотрите их.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ROST\Desktop\фото урок\IMG_20190515_103903.jpg"/>
          <p:cNvPicPr>
            <a:picLocks noChangeAspect="1" noChangeArrowheads="1"/>
          </p:cNvPicPr>
          <p:nvPr/>
        </p:nvPicPr>
        <p:blipFill>
          <a:blip r:embed="rId3" cstate="print"/>
          <a:srcRect l="22844" t="11113" r="21949" b="35172"/>
          <a:stretch>
            <a:fillRect/>
          </a:stretch>
        </p:blipFill>
        <p:spPr bwMode="auto">
          <a:xfrm>
            <a:off x="1187624" y="2276872"/>
            <a:ext cx="374441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ROST\Desktop\фото урок\IMG_20190515_103913.jpg"/>
          <p:cNvPicPr>
            <a:picLocks noChangeAspect="1" noChangeArrowheads="1"/>
          </p:cNvPicPr>
          <p:nvPr/>
        </p:nvPicPr>
        <p:blipFill>
          <a:blip r:embed="rId4" cstate="print"/>
          <a:srcRect r="25937"/>
          <a:stretch>
            <a:fillRect/>
          </a:stretch>
        </p:blipFill>
        <p:spPr bwMode="auto">
          <a:xfrm>
            <a:off x="5148064" y="2276872"/>
            <a:ext cx="367240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677108" cy="597666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Творческая работа учащихся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ROST\Desktop\фото урок\IMG_20190515_104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5112568" cy="303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C:\Users\ROST\Desktop\фото урок\IMG_20190515_104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60648"/>
            <a:ext cx="2532773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 descr="C:\Users\ROST\Desktop\фото урок\IMG_20190515_104635.jpg"/>
          <p:cNvPicPr>
            <a:picLocks noChangeAspect="1" noChangeArrowheads="1"/>
          </p:cNvPicPr>
          <p:nvPr/>
        </p:nvPicPr>
        <p:blipFill>
          <a:blip r:embed="rId4" cstate="print"/>
          <a:srcRect b="8571"/>
          <a:stretch>
            <a:fillRect/>
          </a:stretch>
        </p:blipFill>
        <p:spPr bwMode="auto">
          <a:xfrm>
            <a:off x="6372200" y="3501008"/>
            <a:ext cx="2520280" cy="307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ROST\Desktop\фото урок\IMG_20190515_104655.jpg"/>
          <p:cNvPicPr>
            <a:picLocks noChangeAspect="1" noChangeArrowheads="1"/>
          </p:cNvPicPr>
          <p:nvPr/>
        </p:nvPicPr>
        <p:blipFill>
          <a:blip r:embed="rId5" cstate="print"/>
          <a:srcRect l="7006" r="15932" b="10648"/>
          <a:stretch>
            <a:fillRect/>
          </a:stretch>
        </p:blipFill>
        <p:spPr bwMode="auto">
          <a:xfrm>
            <a:off x="1115616" y="3501008"/>
            <a:ext cx="2232248" cy="300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9" name="Picture 7" descr="C:\Users\ROST\Desktop\фото урок\IMG_20190515_1055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501008"/>
            <a:ext cx="2304256" cy="307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677108" cy="597666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Творческая работа учащихся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ROST\Desktop\фото урок\IMG_20190515_104704.jpg"/>
          <p:cNvPicPr>
            <a:picLocks noChangeAspect="1" noChangeArrowheads="1"/>
          </p:cNvPicPr>
          <p:nvPr/>
        </p:nvPicPr>
        <p:blipFill>
          <a:blip r:embed="rId2" cstate="print"/>
          <a:srcRect b="10243"/>
          <a:stretch>
            <a:fillRect/>
          </a:stretch>
        </p:blipFill>
        <p:spPr bwMode="auto">
          <a:xfrm>
            <a:off x="3275856" y="188640"/>
            <a:ext cx="168474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:\Users\ROST\Desktop\фото урок\IMG_20190515_105146.jpg"/>
          <p:cNvPicPr>
            <a:picLocks noChangeAspect="1" noChangeArrowheads="1"/>
          </p:cNvPicPr>
          <p:nvPr/>
        </p:nvPicPr>
        <p:blipFill>
          <a:blip r:embed="rId3" cstate="print"/>
          <a:srcRect t="10969"/>
          <a:stretch>
            <a:fillRect/>
          </a:stretch>
        </p:blipFill>
        <p:spPr bwMode="auto">
          <a:xfrm>
            <a:off x="1259632" y="188640"/>
            <a:ext cx="1728192" cy="205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7" descr="C:\Users\ROST\Desktop\фото урок\IMG_20190515_113322.jpg"/>
          <p:cNvPicPr>
            <a:picLocks noChangeAspect="1" noChangeArrowheads="1"/>
          </p:cNvPicPr>
          <p:nvPr/>
        </p:nvPicPr>
        <p:blipFill>
          <a:blip r:embed="rId4" cstate="print"/>
          <a:srcRect b="8543"/>
          <a:stretch>
            <a:fillRect/>
          </a:stretch>
        </p:blipFill>
        <p:spPr bwMode="auto">
          <a:xfrm>
            <a:off x="5220072" y="2420888"/>
            <a:ext cx="158417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2" name="Picture 8" descr="C:\Users\ROST\Desktop\фото урок\IMG_20190515_105729.jpg"/>
          <p:cNvPicPr>
            <a:picLocks noChangeAspect="1" noChangeArrowheads="1"/>
          </p:cNvPicPr>
          <p:nvPr/>
        </p:nvPicPr>
        <p:blipFill>
          <a:blip r:embed="rId5" cstate="print"/>
          <a:srcRect l="4598" t="6897"/>
          <a:stretch>
            <a:fillRect/>
          </a:stretch>
        </p:blipFill>
        <p:spPr bwMode="auto">
          <a:xfrm>
            <a:off x="5220072" y="188640"/>
            <a:ext cx="1549505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3" name="Picture 9" descr="C:\Users\ROST\Desktop\фото урок\IMG_20190515_105521.jpg"/>
          <p:cNvPicPr>
            <a:picLocks noChangeAspect="1" noChangeArrowheads="1"/>
          </p:cNvPicPr>
          <p:nvPr/>
        </p:nvPicPr>
        <p:blipFill>
          <a:blip r:embed="rId6" cstate="print"/>
          <a:srcRect t="3202" r="6075" b="7143"/>
          <a:stretch>
            <a:fillRect/>
          </a:stretch>
        </p:blipFill>
        <p:spPr bwMode="auto">
          <a:xfrm>
            <a:off x="1259632" y="2420889"/>
            <a:ext cx="1728192" cy="201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 descr="C:\Users\ROST\Desktop\фото урок\IMG_20190515_105645.jpg"/>
          <p:cNvPicPr>
            <a:picLocks noChangeAspect="1" noChangeArrowheads="1"/>
          </p:cNvPicPr>
          <p:nvPr/>
        </p:nvPicPr>
        <p:blipFill>
          <a:blip r:embed="rId7" cstate="print"/>
          <a:srcRect l="4545" t="6818"/>
          <a:stretch>
            <a:fillRect/>
          </a:stretch>
        </p:blipFill>
        <p:spPr bwMode="auto">
          <a:xfrm>
            <a:off x="7005372" y="188639"/>
            <a:ext cx="1599075" cy="20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5" name="Picture 11" descr="C:\Users\ROST\Desktop\фото урок\IMG_20190515_112930.jpg"/>
          <p:cNvPicPr>
            <a:picLocks noChangeAspect="1" noChangeArrowheads="1"/>
          </p:cNvPicPr>
          <p:nvPr/>
        </p:nvPicPr>
        <p:blipFill>
          <a:blip r:embed="rId8" cstate="print"/>
          <a:srcRect l="9091" t="3409" b="6439"/>
          <a:stretch>
            <a:fillRect/>
          </a:stretch>
        </p:blipFill>
        <p:spPr bwMode="auto">
          <a:xfrm>
            <a:off x="3203848" y="2420889"/>
            <a:ext cx="172819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6" name="Picture 12" descr="C:\Users\ROST\Desktop\фото урок\IMG_20190515_113300.jpg"/>
          <p:cNvPicPr>
            <a:picLocks noChangeAspect="1" noChangeArrowheads="1"/>
          </p:cNvPicPr>
          <p:nvPr/>
        </p:nvPicPr>
        <p:blipFill>
          <a:blip r:embed="rId9" cstate="print"/>
          <a:srcRect b="12201"/>
          <a:stretch>
            <a:fillRect/>
          </a:stretch>
        </p:blipFill>
        <p:spPr bwMode="auto">
          <a:xfrm>
            <a:off x="7020272" y="2420888"/>
            <a:ext cx="158417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7" name="Picture 13" descr="C:\Users\ROST\Desktop\фото урок\IMG_20190515_113316.jpg"/>
          <p:cNvPicPr>
            <a:picLocks noChangeAspect="1" noChangeArrowheads="1"/>
          </p:cNvPicPr>
          <p:nvPr/>
        </p:nvPicPr>
        <p:blipFill>
          <a:blip r:embed="rId10" cstate="print"/>
          <a:srcRect t="6702" r="6173" b="7407"/>
          <a:stretch>
            <a:fillRect/>
          </a:stretch>
        </p:blipFill>
        <p:spPr bwMode="auto">
          <a:xfrm>
            <a:off x="1259632" y="4581128"/>
            <a:ext cx="1728192" cy="201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8" name="Picture 14" descr="C:\Users\ROST\Desktop\фото урок\IMG_20190515_112912.jpg"/>
          <p:cNvPicPr>
            <a:picLocks noChangeAspect="1" noChangeArrowheads="1"/>
          </p:cNvPicPr>
          <p:nvPr/>
        </p:nvPicPr>
        <p:blipFill>
          <a:blip r:embed="rId11" cstate="print"/>
          <a:srcRect t="6944" b="6250"/>
          <a:stretch>
            <a:fillRect/>
          </a:stretch>
        </p:blipFill>
        <p:spPr bwMode="auto">
          <a:xfrm>
            <a:off x="3203848" y="4581128"/>
            <a:ext cx="174201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 descr="C:\Users\ROST\Desktop\фото урок\IMG_20190515_11324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4581128"/>
            <a:ext cx="1656184" cy="204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 descr="C:\Users\ROST\Desktop\фото урок\IMG_20190515_1138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0272" y="4581128"/>
            <a:ext cx="158417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259632" y="404664"/>
            <a:ext cx="77048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Подведение итогов. Рефлексия. (2 мин.)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Русский человек жил в тесном содружестве с природой, окружающим миром, выражал свои представления о нем в символических образах, как бы призывая в союзники, могущественные силы природы.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Вопросы для рефлексии: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Зачем люди украшают свои жилища?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чем может рассказать декор крестьянской избы?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Назовите элементы избы.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ROST\Desktop\фото урок\IMG_20190515_103224.jpg"/>
          <p:cNvPicPr>
            <a:picLocks noChangeAspect="1" noChangeArrowheads="1"/>
          </p:cNvPicPr>
          <p:nvPr/>
        </p:nvPicPr>
        <p:blipFill>
          <a:blip r:embed="rId2" cstate="print"/>
          <a:srcRect r="14374"/>
          <a:stretch>
            <a:fillRect/>
          </a:stretch>
        </p:blipFill>
        <p:spPr bwMode="auto">
          <a:xfrm>
            <a:off x="1115616" y="3356992"/>
            <a:ext cx="3672408" cy="302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C:\Users\ROST\Desktop\фото урок\IMG_20190515_103319.jpg"/>
          <p:cNvPicPr>
            <a:picLocks noChangeAspect="1" noChangeArrowheads="1"/>
          </p:cNvPicPr>
          <p:nvPr/>
        </p:nvPicPr>
        <p:blipFill>
          <a:blip r:embed="rId3" cstate="print"/>
          <a:srcRect l="1563" r="32812"/>
          <a:stretch>
            <a:fillRect/>
          </a:stretch>
        </p:blipFill>
        <p:spPr bwMode="auto">
          <a:xfrm>
            <a:off x="5004048" y="2375319"/>
            <a:ext cx="3744416" cy="398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C:\Users\ROST\Desktop\фото урок\IMG_20190515_103334.jpg"/>
          <p:cNvPicPr>
            <a:picLocks noChangeAspect="1" noChangeArrowheads="1"/>
          </p:cNvPicPr>
          <p:nvPr/>
        </p:nvPicPr>
        <p:blipFill>
          <a:blip r:embed="rId4" cstate="print"/>
          <a:srcRect t="28830" r="23138"/>
          <a:stretch>
            <a:fillRect/>
          </a:stretch>
        </p:blipFill>
        <p:spPr bwMode="auto">
          <a:xfrm>
            <a:off x="467544" y="1628800"/>
            <a:ext cx="235943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2736"/>
            <a:ext cx="615553" cy="35283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учащихся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ROST\Desktop\фото урок\IMG_20190515_114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2300644" cy="304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C:\Users\ROST\Desktop\фото урок\IMG_20190515_114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2232248" cy="303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C:\Users\ROST\Desktop\фото урок\IMG_20190515_114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88640"/>
            <a:ext cx="215258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5" descr="C:\Users\ROST\Desktop\фото урок\IMG_20190515_115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429000"/>
            <a:ext cx="228416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1" name="Picture 7" descr="C:\Users\ROST\Desktop\фото урок\IMG_20190515_1156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429000"/>
            <a:ext cx="2320008" cy="316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C:\Users\ROST\Desktop\фото урок\IMG_20190515_1141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429000"/>
            <a:ext cx="2183179" cy="313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2736"/>
            <a:ext cx="615553" cy="35283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учащихся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ROST\Desktop\фото урок\IMG_20190515_115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429000"/>
            <a:ext cx="2376264" cy="304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3" descr="C:\Users\ROST\Desktop\фото урок\IMG_20190515_115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4295" y="3429000"/>
            <a:ext cx="248987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C:\Users\ROST\Desktop\фото урок\IMG_20190515_115735.jpg"/>
          <p:cNvPicPr>
            <a:picLocks noChangeAspect="1" noChangeArrowheads="1"/>
          </p:cNvPicPr>
          <p:nvPr/>
        </p:nvPicPr>
        <p:blipFill>
          <a:blip r:embed="rId4" cstate="print"/>
          <a:srcRect b="4762"/>
          <a:stretch>
            <a:fillRect/>
          </a:stretch>
        </p:blipFill>
        <p:spPr bwMode="auto">
          <a:xfrm>
            <a:off x="1259632" y="188640"/>
            <a:ext cx="237626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Picture 5" descr="C:\Users\ROST\Desktop\фото урок\IMG_20190515_115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88640"/>
            <a:ext cx="2376264" cy="306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 descr="C:\Users\ROST\Desktop\фото урок\IMG_20190515_1157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88640"/>
            <a:ext cx="209605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:\Users\ROST\Desktop\фото урок\IMG_20190515_1156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429001"/>
            <a:ext cx="204066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4941168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II. Постановка цели и задач урока. Мотивация учебной деятельности учащихся (4 минут).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Ребята, давайте вставим пропущенные слова в стихотворение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(Учитель обращает внимание детей на экран)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3265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урока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I. Организационный этап (2 минуты).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Приветствие.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Проверка готовности учащихся к уроку.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ROST\Desktop\фото урок\IMG_20190515_102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700808"/>
            <a:ext cx="432246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ROST\Desktop\фото урок\IMG_20190515_102854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00808"/>
            <a:ext cx="286646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403648" y="5229200"/>
            <a:ext cx="70202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75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Источники для подготовки к уроку: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175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Предметная линия учебников под редакцией Б.М. Неменского.5-8 классы: учеб. Пособие для общеобразовательных организаций/[Б.М.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Неменский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Л.А.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Неменская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Н. А. Горяева, А. С. Питерских]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– М. :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Просвещение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2015.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175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https://kelohouse.ru/alybom5.html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175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https://proekt-sam.ru/rezba/reznye-nalichniki-na-okna-doma.html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ROST\Desktop\фото урок\IMG_20190515_121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88640"/>
            <a:ext cx="7861321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15616" y="465313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48872" cy="6597352"/>
          </a:xfrm>
        </p:spPr>
        <p:txBody>
          <a:bodyPr numCol="2"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Стучал топор, летели щепки,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 стоном падали стволы,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Ломалися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сучки и ветки,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капли падали смолы.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Затем бревно к бревну ложилось,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Крыльцо, наличники, окно.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Наверно, так </a:t>
            </a:r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рубилась,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Но это было так давно.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Входящий в </a:t>
            </a:r>
            <a:r>
              <a:rPr lang="ru-RU" sz="2200" u="sng" dirty="0" err="1" smtClean="0"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клал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поклоны,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Смотрел на образа, крестясь,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пахло хлебом испеченным,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ждали щи, в печи томясь.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 печь в </a:t>
            </a:r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была главою,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Сложить ее лишь мастер мог.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Кирпич к кирпичику, стеною,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Струился из трубы дымок.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Горел огонь, в печи гудело,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улице метель, пурга.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Окошко все заиндевело,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 печки сторож – кочерга.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Крестьянский труд всегда нелегкий: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То шерсть напрясть, то лапти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сплесть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Пошить на всю семью обновки,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Конечно, всех забот не счесть.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жила всей полной жизнью: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Труды, заботы, радость, грусть,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Ей приходилось за Отчизну,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Отдать сынов, спасая Русь.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Ждала с войны, _____, старея,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Просев на бок за много лет,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Но, помня все до поколенья,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Смотрела окнами им вслед.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Да, Русь могуча и едина,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это не пришло извне.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Большая роль, неоспоримо,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Принадлежит простой </a:t>
            </a:r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-______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187624" y="404664"/>
            <a:ext cx="77768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Задушевные строки открыли наш урок. Скажите, вы догадались, о чем же идет речь? Да, конечно, огромная роль в жизни человека принадлежит русской избе.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Такие крестьянские домики еще остались в старой черте нашего города.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- Как вы думаете, чему будет посвящено наше занятие?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- Конечно, избе, а точнее убранству русской избы.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(Учитель открывает доску, где написана тема урока)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ROST\Desktop\фото урок\IMG_20190515_102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36912"/>
            <a:ext cx="7443331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mtdata.ru/u28/photo3E86/20371382044-0/original.jpg"/>
          <p:cNvPicPr>
            <a:picLocks noChangeAspect="1" noChangeArrowheads="1"/>
          </p:cNvPicPr>
          <p:nvPr/>
        </p:nvPicPr>
        <p:blipFill>
          <a:blip r:embed="rId3" cstate="print"/>
          <a:srcRect t="7003" b="8454"/>
          <a:stretch>
            <a:fillRect/>
          </a:stretch>
        </p:blipFill>
        <p:spPr bwMode="auto">
          <a:xfrm>
            <a:off x="179512" y="188640"/>
            <a:ext cx="2388047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40" name="Picture 12" descr="https://kelohouse.ru/images/dom160/5.jpg"/>
          <p:cNvPicPr>
            <a:picLocks noChangeAspect="1" noChangeArrowheads="1"/>
          </p:cNvPicPr>
          <p:nvPr/>
        </p:nvPicPr>
        <p:blipFill>
          <a:blip r:embed="rId4" cstate="print"/>
          <a:srcRect l="12502" t="12496" b="7996"/>
          <a:stretch>
            <a:fillRect/>
          </a:stretch>
        </p:blipFill>
        <p:spPr bwMode="auto">
          <a:xfrm>
            <a:off x="179512" y="3356992"/>
            <a:ext cx="237626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42" name="Picture 14" descr="https://avatars.mds.yandex.net/get-pdb/1356544/771148bc-9e40-4a44-abfa-18c2baa18dba/s1200?webp=false"/>
          <p:cNvPicPr>
            <a:picLocks noChangeAspect="1" noChangeArrowheads="1"/>
          </p:cNvPicPr>
          <p:nvPr/>
        </p:nvPicPr>
        <p:blipFill>
          <a:blip r:embed="rId5" cstate="print"/>
          <a:srcRect t="9058"/>
          <a:stretch>
            <a:fillRect/>
          </a:stretch>
        </p:blipFill>
        <p:spPr bwMode="auto">
          <a:xfrm>
            <a:off x="179512" y="1772816"/>
            <a:ext cx="2384984" cy="144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 descr="https://www.rmnt.ru/pub2/9I/5Y/9I5Y4L6s.jpg"/>
          <p:cNvPicPr>
            <a:picLocks noChangeAspect="1" noChangeArrowheads="1"/>
          </p:cNvPicPr>
          <p:nvPr/>
        </p:nvPicPr>
        <p:blipFill>
          <a:blip r:embed="rId6" cstate="print"/>
          <a:srcRect l="23045" t="14700" r="3629" b="9295"/>
          <a:stretch>
            <a:fillRect/>
          </a:stretch>
        </p:blipFill>
        <p:spPr bwMode="auto">
          <a:xfrm>
            <a:off x="179512" y="4941168"/>
            <a:ext cx="239669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771800" y="260648"/>
            <a:ext cx="60486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Актуализация знаний (2 минут).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Ребята! Семьи на Руси были большие, под одной крышей собирались и отцы, и деды, и внуки. Вместе легче дом держать, в поле работать, на промысел ходить.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Человек, чувствуя себя незащищенным от внешних сил, стремился создать свой мир, свой дом - добрый и уютный. И поэтому неслучайно, если вы обратите внимание на крестьянские дома в деревнях и селах вы не сможете найти два одинаковых по внешнему убранству дома.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Как вы думаете, почему? Правильно, потому что каждый хозяин дома старался, чтобы его дом был красивым, уютным, отличался своим резным или расписным убранством, то есть имел свое индивидуальное «лицо»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C:\Users\ROST\Desktop\фото урок\IMG_20190515_1027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2996952"/>
            <a:ext cx="601222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lipilin.ru/fotowork/2016/fotowork778/fotowork778.04.JPG"/>
          <p:cNvPicPr>
            <a:picLocks noChangeAspect="1" noChangeArrowheads="1"/>
          </p:cNvPicPr>
          <p:nvPr/>
        </p:nvPicPr>
        <p:blipFill>
          <a:blip r:embed="rId3" cstate="print"/>
          <a:srcRect t="14111" b="9963"/>
          <a:stretch>
            <a:fillRect/>
          </a:stretch>
        </p:blipFill>
        <p:spPr bwMode="auto">
          <a:xfrm>
            <a:off x="467544" y="260648"/>
            <a:ext cx="2655899" cy="134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https://mtdata.ru/u16/photo8C08/20951783348-0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00808"/>
            <a:ext cx="258196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75856" y="188640"/>
            <a:ext cx="547260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Изучение нового материала (12 минут).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Рассмотри некоторые виды домов, которые существовали?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1.  Дом «брус» - дом, покрытый двускатной симметричной крышей.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2. Дом «кошель» - изба и двор стоят рядом, покрытые общей двускатной крышей.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"кошелем" предназначался для нескольких семей, связанных между собой узами родства. Это родовое гнездо клана.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каждой избы свой неповторимый вид, своя судьба. Дома в деревнях раньше никогда не красили. Так чем же привлекают они наш взгляд?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Человек украшает свой дом, наполняя  образами не только для  красоты, но и для того чтобы привлечь к дому силу добра и света, а так же защитится от злых сил.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C:\Users\ROST\Desktop\фото урок\IMG_20190515_102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284984"/>
            <a:ext cx="6733256" cy="328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267744" y="260648"/>
            <a:ext cx="65162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75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Внимательно рассмотрите избу.  Какие элементы убранства дома 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вам знакомы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75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Крыша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космос; сруб,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земля;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фасад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дома воспринимался в старину как его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лицо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где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фронтон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виделся как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как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глаза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75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Не случайно на фасадах 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деревенских построек размещалось, как правило, по два окна.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Русское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происходит от слова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То есть окно является своего рода органом чувств жилища.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ROST\Desktop\фото урок\IMG_20190515_102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912768" cy="4753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 descr="https://avatars.mds.yandex.net/get-pdb/1535458/4ff09387-5998-4893-ae3e-a35a6ea39d9b/s1200?webp=false"/>
          <p:cNvPicPr>
            <a:picLocks noChangeAspect="1" noChangeArrowheads="1"/>
          </p:cNvPicPr>
          <p:nvPr/>
        </p:nvPicPr>
        <p:blipFill>
          <a:blip r:embed="rId4" cstate="print"/>
          <a:srcRect l="57143"/>
          <a:stretch>
            <a:fillRect/>
          </a:stretch>
        </p:blipFill>
        <p:spPr bwMode="auto">
          <a:xfrm>
            <a:off x="467544" y="260648"/>
            <a:ext cx="1464152" cy="192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ROST\Desktop\ИПК курсы ИЗО\модуль 5\мой урок 5 класс\окн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1061079" cy="136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s://i.pinimg.com/736x/b2/b3/90/b2b390ae7f87c886835d7f0d44483682--culture-russe-la-cul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1772816"/>
            <a:ext cx="105611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907704" y="211515"/>
            <a:ext cx="68407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Сегодня мы остановимся на украшении окна русской избы.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Окна дома украшали разными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наличниками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Слово «наличник» пришло к нам из древнерусского языка и означает «на лицо», «находящийся на лице».  Действительно фасад дома – это лицо строения, по внешнему виду которого судят и его содержании.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 старые времена считалось, что различная нечисть может попасть в жилище через двери и окна, поэтому обрамление окон наличниками имело магическое значение.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Самодельные деревянные наличники украшали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резьбой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рисунками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которые являлись своеобразными оберегами и привлекали удачу в дом: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Солнце. Располагалось в центре сверху, на «кокошнике» и символизировало жизненную энергию, свет и жизнь, победу над тёмными силами.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Женская фигура. Богиня охранительница, символ материнства и начала жизни.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Вода. Волны, капли, спирали и завитки – символы воды, плодородия и жизни на земле.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Ромбы. Символические знаки земли и плодородия.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avatars.mds.yandex.net/get-pdb/903199/d9588532-8520-459c-88d9-8c0a88c54620/s1200"/>
          <p:cNvPicPr>
            <a:picLocks noChangeAspect="1" noChangeArrowheads="1"/>
          </p:cNvPicPr>
          <p:nvPr/>
        </p:nvPicPr>
        <p:blipFill>
          <a:blip r:embed="rId5" cstate="print"/>
          <a:srcRect l="45811" r="3944"/>
          <a:stretch>
            <a:fillRect/>
          </a:stretch>
        </p:blipFill>
        <p:spPr bwMode="auto">
          <a:xfrm>
            <a:off x="539552" y="3501008"/>
            <a:ext cx="1033715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ROST\Desktop\фото урок\IMG_20190515_1029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3356992"/>
            <a:ext cx="3636912" cy="308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ROST\Pictures\Видеопроекты\4 (2).jpg"/>
          <p:cNvPicPr>
            <a:picLocks noChangeAspect="1" noChangeArrowheads="1"/>
          </p:cNvPicPr>
          <p:nvPr/>
        </p:nvPicPr>
        <p:blipFill>
          <a:blip r:embed="rId7" cstate="print"/>
          <a:srcRect l="12157" r="12759"/>
          <a:stretch>
            <a:fillRect/>
          </a:stretch>
        </p:blipFill>
        <p:spPr bwMode="auto">
          <a:xfrm>
            <a:off x="5868144" y="3429000"/>
            <a:ext cx="288355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ROST\Desktop\ИПК курсы ИЗО\модуль 5\мой урок 5 класс\окна\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5013176"/>
            <a:ext cx="1008112" cy="151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ROST\Desktop\ИПК курсы ИЗО\модуль 5\мой урок 5 класс\окна\6fe795169a126e54d34a56b8f9363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360415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187624" y="188640"/>
            <a:ext cx="756084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Точки и запятые. Знаковое изображение прорастающего семени.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Крест. Оберег от нечистой силы. Крест в круге – древний знак несущий идею неразрывной связи небесного (духовного) и земного (материального).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 Животные. Изображения животных также имели магическое значение. Например, кони – это божественные перевозчики солнца. Змеи почитались за мудрость и являлись символом плодородия. Птицы – символ души. Пара птиц – символ брака.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Со временем простейшие символы превратились в красивейшие узоры, с уникальными для каждого региона орнаментами и техникой резьбы.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ROST\Desktop\фото урок\IMG_20190515_103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276872"/>
            <a:ext cx="4536504" cy="364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1866</TotalTime>
  <Words>1080</Words>
  <Application>Microsoft Office PowerPoint</Application>
  <PresentationFormat>Экран (4:3)</PresentationFormat>
  <Paragraphs>82</Paragraphs>
  <Slides>20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«Убранство  русской избы»                       </vt:lpstr>
      <vt:lpstr>Слайд 2</vt:lpstr>
      <vt:lpstr>Стучал топор, летели щепки, Со стоном падали стволы, Ломалися сучки и ветки, И капли падали смолы. Затем бревно к бревну ложилось, Крыльцо, наличники, окно. Наверно, так ______ рубилась, Но это было так давно. Входящий в ______клал поклоны, Смотрел на образа, крестясь, И пахло хлебом испеченным, И ждали щи, в печи томясь. А печь в ______ была главою, Сложить ее лишь мастер мог. Кирпич к кирпичику, стеною, Струился из трубы дымок. Горел огонь, в печи гудело, На улице метель, пурга. Окошко все заиндевело,   У печки сторож – кочерга. Крестьянский труд всегда нелегкий: То шерсть напрясть, то лапти сплесть, Пошить на всю семью обновки, Конечно, всех забот не счесть. ______ жила всей полной жизнью: Труды, заботы, радость, грусть, Ей приходилось за Отчизну, Отдать сынов, спасая Русь. Ждала с войны, _____, старея, Просев на бок за много лет, Но, помня все до поколенья, Смотрела окнами им вслед. Да, Русь могуча и едина, И это не пришло извне. Большая роль, неоспоримо, Принадлежит простой -______.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Стучал топор, летели щепки, Со стоном падали стволы, Ломалися сучки и ветки, И капли падали смолы. Затем бревно к бревну ложилось, Крыльцо, наличники, окно. Наверно, так изба рубилась, Но это было так давно. Входящий в избу клал поклоны, Смотрел на образа, крестясь, И пахло хлебом испеченным, И ждали щи, в печи томясь. А печь в избе была главою, Сложить ее лишь мастер мог. Кирпич к кирпичику, стеною, Струился из трубы дымок.             Горел огонь, в печи гудело, На улице метель, пурга. Окошко все заиндевело, У печки сторож – кочерга. Крестьянский труд всегда нелегкий: То шерсть напрясть, то лапти сплесть, Пошить на всю семью обновки, Конечно, всех забот не счесть. Изба жила всей полной жизнью: Труды, заботы, радость, грусть, Ей приходилось за Отчизну, Отдать сынов, спасая Русь. Ждала с войны, изба, старея, Просев на бок за много лет, Но, помня все до поколенья, Смотрела окнами им вслед. Да, Русь могуча и едина, И это не пришло извне. Большая роль, неоспоримо, Принадлежит простой ИЗБЕ.  </dc:title>
  <dc:creator>рабочй</dc:creator>
  <cp:lastModifiedBy>ROST</cp:lastModifiedBy>
  <cp:revision>225</cp:revision>
  <dcterms:created xsi:type="dcterms:W3CDTF">2019-05-11T13:31:08Z</dcterms:created>
  <dcterms:modified xsi:type="dcterms:W3CDTF">2019-05-17T03:24:56Z</dcterms:modified>
</cp:coreProperties>
</file>